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2109E1-6A1D-D00D-1E7F-A03EA0711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62CE06-CAF0-D278-814E-DB4EC6EBD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E4E2B7-2D00-AB3A-EFCC-AEDE1D19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4987E3-458D-95E5-E49E-51A7F64F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44D44E-AB35-6490-E686-1B210CF4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23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90669-4765-C0AD-904C-92496B12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B258C4-7934-1C61-CB4B-C149BD3EA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87918C-BE58-0C46-BB01-0BCE280A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A79F3A-F172-1CD6-8F0E-81B5F54F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CE2262-4A12-DEFA-3294-10983694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79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3D8964E-459B-AB17-C85C-760C1EDB1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048333-8C87-7B21-E76E-F4C741EC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5E9CCE-EC8D-C66B-896A-3FAEAA83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8EF10A-A33F-96B4-09FB-1E51FDBE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D2DBA2-2D4D-F9B5-3C04-3E13901B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77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A416F1-FC49-23CA-1F43-C378ED09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5D816B-CEB8-8A56-433F-DE676072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364518-77AD-C10F-499A-143D9FA9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BA604D-2EC2-9FBF-9654-813E64D8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4CB959-9175-16DF-947D-3177980A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04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B8DBB7-1FB0-BF2F-CAA9-FF48D43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3D4DBB-F086-EEA9-1F99-71E536C6F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D77F97-01E5-9D74-C097-4EE49D57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66C22B-98FF-AAEF-08AC-BF9ED080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5B79AF-8AAA-067A-A1B8-280D6337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02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C1561A-AFD3-36EB-1C2D-10FC0956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C15BC4-8E44-E19F-EFD8-D5F2015A2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518604-8384-5E96-4EC8-1852F4985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243F77-07C2-A704-7464-73FA7729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2BC374-BBAF-E2F8-1A85-232800F8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AF275C-6563-0AD7-99B1-2B16839A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08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A2130C-DC92-44A5-1604-40A2BED4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0B53F1-D0A2-949F-2CF4-0256B2C6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D66EEFA-F987-0035-8961-FE8A106B6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6A043A-D65E-911E-8DCB-438E0BC8A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A71D084-82E0-AF3E-D7B6-279AACAE2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40A8E0F-D811-0480-B1DA-12030972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D1BEA75-CD5E-B797-CE0E-CBCED58B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98A1124-B5FD-2A65-7C1D-39CDD3C1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18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32C24-091A-4233-8A16-B111833C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C483A5-6949-BBCD-4805-3D26E9CC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EC7A08-9683-1AF8-723E-A3BACD0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4436DAD-6243-D82F-AE40-427312EA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6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CCEC9A3-C031-CC50-94E9-054B1B65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FE5C6CF-CEF2-2625-540E-C6D32734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AB1CA4-4B8D-84ED-B0D9-03A54296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26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61C5FD-5B68-0167-54CD-B40E4E4F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D7E101-3E8F-066F-94FA-2D8414F6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57EF5F-C33E-EEA3-E9FF-1371A2B6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4D94F4-C517-9ECF-281E-9CA5BDD9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0D65BA-7577-2110-10DD-6F03C455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3CD261-4799-7D15-CB39-F194E087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31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DBB91-399E-90CC-3834-AFFE0D11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F19BEF6-0F5D-D0FA-FB4C-E0DF10754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BE1D26-FF01-DBDB-E06E-C76B01D3C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76C77C-B8A4-E447-A547-4F67FB7F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C49271-FBB1-B2B9-C632-814F50AF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8BD646-B26E-14D0-89C9-1452E816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9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65C7AE2-259F-E2D5-41A1-30C19CFA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CBC59E-4E7C-A9D0-6D41-ABB62884F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A5B9CD-1D5C-DE67-599B-0676542E1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50B9-53C0-4218-9BF4-A293227791A9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D74373-08B5-0BD8-319D-263CFB5B9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A99012-7BED-C8E6-63B8-587D0117B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FA30-C96B-4607-AD4B-B0352A364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32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157BDC6-79A7-100E-BECD-5130B2A91911}"/>
              </a:ext>
            </a:extLst>
          </p:cNvPr>
          <p:cNvSpPr/>
          <p:nvPr/>
        </p:nvSpPr>
        <p:spPr>
          <a:xfrm>
            <a:off x="3362677" y="1716051"/>
            <a:ext cx="535435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000" b="1" cap="none" spc="50" dirty="0">
                <a:ln w="25400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芫荽" pitchFamily="2" charset="-120"/>
              </a:rPr>
              <a:t>客家清明節</a:t>
            </a:r>
            <a:endParaRPr lang="en-US" altLang="zh-TW" sz="8000" b="1" cap="none" spc="50" dirty="0">
              <a:ln w="25400">
                <a:noFill/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芫荽" pitchFamily="2" charset="-120"/>
            </a:endParaRPr>
          </a:p>
          <a:p>
            <a:pPr algn="ctr"/>
            <a:r>
              <a:rPr lang="zh-TW" altLang="en-US" sz="8000" b="1" cap="none" spc="50" dirty="0">
                <a:ln w="25400"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芫荽" pitchFamily="2" charset="-120"/>
              </a:rPr>
              <a:t>的文化習俗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620C1E4-0346-05CD-EB33-A8F6E556669E}"/>
              </a:ext>
            </a:extLst>
          </p:cNvPr>
          <p:cNvSpPr txBox="1"/>
          <p:nvPr/>
        </p:nvSpPr>
        <p:spPr>
          <a:xfrm>
            <a:off x="818147" y="64073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插圖設計</a:t>
            </a:r>
            <a:r>
              <a:rPr lang="en-US" altLang="zh-TW" dirty="0" err="1"/>
              <a:t>Genothisea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089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5FAB1E-F8C6-3C63-C2B8-36158E15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「清明前，好蒔田，清明後，好種豆」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474306-0970-C552-6B35-53A2C682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760"/>
            <a:ext cx="4551947" cy="3363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說明農民要把握時機，在清明節前插秧，清明節後種豆，才能有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好收成。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F7F9DEE-6CDA-ACEA-3C7F-EB5923FD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42" y="1496107"/>
            <a:ext cx="5063958" cy="50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7792E2-0CC7-C01E-812C-F17D17E5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70" y="18255"/>
            <a:ext cx="11835059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「清明晴，魚仔上高坪；清明雨，魚仔杈下死」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01821-6EC7-5938-F4B4-EF86F4ED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80" y="2467308"/>
            <a:ext cx="5410199" cy="3219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透過觀察清明節當天的天氣，預測未來一年的氣象，晴天表示日後多雨，雨天則可能會有旱災。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0D9EF57-3D17-F890-BAFC-F12608A7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57968"/>
            <a:ext cx="5342021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EA451-2BBE-D302-C7EF-D5E77F1E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2459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「立春落水透清明；一日落水一日晴」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F4880F-4FEF-3023-9B5C-97614C18A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30" y="2343124"/>
            <a:ext cx="5041233" cy="2605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說明從立春開始下雨，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會一直下到清明，呈現一日晴天一日雨天的天氣。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48C3377-08FE-E433-8903-6A1308376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7" y="1262160"/>
            <a:ext cx="5434263" cy="54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70ECFD-EBFA-2E82-0385-4F92C187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「清明芋，穀雨薑」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2C886-3AE9-EA86-594B-EF473F86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25" y="2491372"/>
            <a:ext cx="5862386" cy="2184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說明清明適合種植芋頭，穀雨適合種植生薑。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3805CB0-1CAC-7185-B1B8-F0FB7CA509F6}"/>
              </a:ext>
            </a:extLst>
          </p:cNvPr>
          <p:cNvSpPr txBox="1"/>
          <p:nvPr/>
        </p:nvSpPr>
        <p:spPr>
          <a:xfrm>
            <a:off x="385009" y="5846544"/>
            <a:ext cx="761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 https://</a:t>
            </a:r>
            <a:r>
              <a:rPr lang="en-US" altLang="zh-TW" dirty="0" err="1"/>
              <a:t>zh.wikipedia.org</a:t>
            </a:r>
            <a:r>
              <a:rPr lang="en-US" altLang="zh-TW" dirty="0"/>
              <a:t>/</a:t>
            </a:r>
            <a:r>
              <a:rPr lang="en-US" altLang="zh-TW" dirty="0" err="1"/>
              <a:t>zh-tw</a:t>
            </a:r>
            <a:r>
              <a:rPr lang="en-US" altLang="zh-TW" dirty="0"/>
              <a:t>/%</a:t>
            </a:r>
            <a:r>
              <a:rPr lang="en-US" altLang="zh-TW" dirty="0" err="1"/>
              <a:t>E8%8A%8B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zh-TW" altLang="en-US" dirty="0"/>
              <a:t>                       </a:t>
            </a:r>
            <a:r>
              <a:rPr lang="en-US" altLang="zh-TW" dirty="0"/>
              <a:t>https://</a:t>
            </a:r>
            <a:r>
              <a:rPr lang="en-US" altLang="zh-TW" dirty="0" err="1"/>
              <a:t>zh.wikipedia.org</a:t>
            </a:r>
            <a:r>
              <a:rPr lang="en-US" altLang="zh-TW" dirty="0"/>
              <a:t>/</a:t>
            </a:r>
            <a:r>
              <a:rPr lang="en-US" altLang="zh-TW" dirty="0" err="1"/>
              <a:t>zh-tw</a:t>
            </a:r>
            <a:r>
              <a:rPr lang="en-US" altLang="zh-TW" dirty="0"/>
              <a:t>/%</a:t>
            </a:r>
            <a:r>
              <a:rPr lang="en-US" altLang="zh-TW" dirty="0" err="1"/>
              <a:t>E7%94%9F%E8%96%91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B7C31FA-D6D1-8DAE-BA3D-38717D0C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89" y="365125"/>
            <a:ext cx="3866146" cy="289961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1AFAEE2-7A21-2540-DAC2-482BCBB94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25" y="3429000"/>
            <a:ext cx="4902910" cy="27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DCB2B-F2D4-F80F-BB21-43B02E6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掛紙（掃墓）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4CF715-F3FE-1C73-9D61-881FDEF73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746"/>
            <a:ext cx="6525126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客家人稱掃墓為「掛紙」，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是清明節最重要的習俗。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C285E8-5E76-7E08-D774-8EBA68CC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38" y="545432"/>
            <a:ext cx="5512725" cy="59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8526BA-7670-A582-189F-41A9659F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準備祭品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F1B5AE-CE34-11B0-A58B-2D13C690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3" y="1825625"/>
            <a:ext cx="36570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會準備三牲，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雞要用公雞、粄類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（如：艾粄、紅粄）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也會用染紅的熟雞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蛋（代表頂戴紅翎）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水果、茶、酒等祭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拜祖先。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F76EEA-2A95-5575-E4A4-E4C78518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57" y="412262"/>
            <a:ext cx="6205105" cy="62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09D104-C343-5791-B497-5C353BD0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掛紙儀式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507F6C-75FA-AE8C-2D28-D91E9BAA8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9" y="2002087"/>
            <a:ext cx="36455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修整墳墓周圍的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雜草，並在墳上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壓上「墓紙」，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象徵為祖先修繕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房屋。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235FA2D-3FCC-963B-3D17-C64FE7EB8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14" y="365125"/>
            <a:ext cx="612775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E2A8C-41AC-FAB1-C1BD-45682CAE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祭拜儀式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A5F7AC-95CB-D398-AA20-67B8F928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003"/>
            <a:ext cx="3934326" cy="382921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依序祭拜后土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（土地神）與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祖先，表達對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祖先的追思與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敬意。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2A85B5-F0DE-8D34-B732-69093112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2" y="317416"/>
            <a:ext cx="6223167" cy="62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F0B29F-03F5-BFB4-4096-0C83DD6D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食艾粄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023B73-A56C-D206-671D-2DC72299F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68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艾粄是客家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清明節的特色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食物，用艾草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製成的粄類，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帶有獨特的香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氣。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22E9B1-B14A-5D63-28A8-40A54FB2B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57" y="365125"/>
            <a:ext cx="612775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5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4556E2-8E5D-8E21-E960-AE5033F8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象徵意義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F74432-3D28-DCF4-2092-7BAA2812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68" y="2128588"/>
            <a:ext cx="4618038" cy="3036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艾草具有驅邪避凶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的功效，食用艾粄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有祈求平安健康的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寓意。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1B29D0F-FDD4-27EF-3DF6-2F613EA350E6}"/>
              </a:ext>
            </a:extLst>
          </p:cNvPr>
          <p:cNvSpPr txBox="1"/>
          <p:nvPr/>
        </p:nvSpPr>
        <p:spPr>
          <a:xfrm>
            <a:off x="385010" y="6327091"/>
            <a:ext cx="752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</a:t>
            </a:r>
            <a:r>
              <a:rPr lang="en-US" altLang="zh-TW" dirty="0" err="1"/>
              <a:t>commons.wikimedia.org</a:t>
            </a:r>
            <a:r>
              <a:rPr lang="en-US" altLang="zh-TW" dirty="0"/>
              <a:t>/wiki/</a:t>
            </a:r>
            <a:r>
              <a:rPr lang="en-US" altLang="zh-TW" dirty="0" err="1"/>
              <a:t>File:Aicao.jpg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CB1537B-FCD9-AA49-8847-C85E130D3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46" y="263252"/>
            <a:ext cx="5307518" cy="60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E7CA30-44B8-9883-6D75-10178A9A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禁忌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D8C96E-DBDE-BCC4-EECC-78A559C07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1825624"/>
            <a:ext cx="4756484" cy="3692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清明節期間，避免穿著鮮豔的衣物，以示對祖先的尊重。</a:t>
            </a: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掃墓時，避免嬉戲打鬧，保持莊重肅穆的態度。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4ED59D1-EF2E-A9E4-7F66-E11E7711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36" y="365125"/>
            <a:ext cx="6223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01224F0-C7AB-DD70-A333-1E264D3F4FAB}"/>
              </a:ext>
            </a:extLst>
          </p:cNvPr>
          <p:cNvSpPr/>
          <p:nvPr/>
        </p:nvSpPr>
        <p:spPr>
          <a:xfrm>
            <a:off x="1959032" y="2558262"/>
            <a:ext cx="75841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客家清明節的諺語</a:t>
            </a:r>
          </a:p>
        </p:txBody>
      </p:sp>
    </p:spTree>
    <p:extLst>
      <p:ext uri="{BB962C8B-B14F-4D97-AF65-F5344CB8AC3E}">
        <p14:creationId xmlns:p14="http://schemas.microsoft.com/office/powerpoint/2010/main" val="335962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380</Words>
  <Application>Microsoft Office PowerPoint</Application>
  <PresentationFormat>寬螢幕</PresentationFormat>
  <Paragraphs>54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標楷體</vt:lpstr>
      <vt:lpstr>Arial</vt:lpstr>
      <vt:lpstr>Calibri</vt:lpstr>
      <vt:lpstr>Calibri Light</vt:lpstr>
      <vt:lpstr>Office 佈景主題</vt:lpstr>
      <vt:lpstr>PowerPoint 簡報</vt:lpstr>
      <vt:lpstr>掛紙（掃墓）</vt:lpstr>
      <vt:lpstr>準備祭品</vt:lpstr>
      <vt:lpstr>掛紙儀式</vt:lpstr>
      <vt:lpstr>祭拜儀式</vt:lpstr>
      <vt:lpstr>食艾粄</vt:lpstr>
      <vt:lpstr>象徵意義</vt:lpstr>
      <vt:lpstr>禁忌</vt:lpstr>
      <vt:lpstr>PowerPoint 簡報</vt:lpstr>
      <vt:lpstr>「清明前，好蒔田，清明後，好種豆」</vt:lpstr>
      <vt:lpstr>「清明晴，魚仔上高坪；清明雨，魚仔杈下死」</vt:lpstr>
      <vt:lpstr>「立春落水透清明；一日落水一日晴」</vt:lpstr>
      <vt:lpstr>「清明芋，穀雨薑」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振福 吳</dc:creator>
  <cp:lastModifiedBy>振福 吳</cp:lastModifiedBy>
  <cp:revision>23</cp:revision>
  <dcterms:created xsi:type="dcterms:W3CDTF">2025-03-12T02:11:45Z</dcterms:created>
  <dcterms:modified xsi:type="dcterms:W3CDTF">2025-03-20T08:59:48Z</dcterms:modified>
</cp:coreProperties>
</file>