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20" r:id="rId1"/>
  </p:sldMasterIdLst>
  <p:notesMasterIdLst>
    <p:notesMasterId r:id="rId29"/>
  </p:notesMasterIdLst>
  <p:sldIdLst>
    <p:sldId id="525" r:id="rId2"/>
    <p:sldId id="259" r:id="rId3"/>
    <p:sldId id="514" r:id="rId4"/>
    <p:sldId id="536" r:id="rId5"/>
    <p:sldId id="544" r:id="rId6"/>
    <p:sldId id="545" r:id="rId7"/>
    <p:sldId id="546" r:id="rId8"/>
    <p:sldId id="547" r:id="rId9"/>
    <p:sldId id="548" r:id="rId10"/>
    <p:sldId id="549" r:id="rId11"/>
    <p:sldId id="550" r:id="rId12"/>
    <p:sldId id="527" r:id="rId13"/>
    <p:sldId id="555" r:id="rId14"/>
    <p:sldId id="528" r:id="rId15"/>
    <p:sldId id="557" r:id="rId16"/>
    <p:sldId id="530" r:id="rId17"/>
    <p:sldId id="537" r:id="rId18"/>
    <p:sldId id="538" r:id="rId19"/>
    <p:sldId id="539" r:id="rId20"/>
    <p:sldId id="540" r:id="rId21"/>
    <p:sldId id="541" r:id="rId22"/>
    <p:sldId id="542" r:id="rId23"/>
    <p:sldId id="426" r:id="rId24"/>
    <p:sldId id="551" r:id="rId25"/>
    <p:sldId id="552" r:id="rId26"/>
    <p:sldId id="553" r:id="rId27"/>
    <p:sldId id="554" r:id="rId28"/>
  </p:sldIdLst>
  <p:sldSz cx="12190413" cy="6859588"/>
  <p:notesSz cx="6858000" cy="9144000"/>
  <p:embeddedFontLs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Taiwanese Serif" panose="02000503000000020003" pitchFamily="2" charset="0"/>
      <p:regular r:id="rId34"/>
    </p:embeddedFont>
    <p:embeddedFont>
      <p:font typeface="台灣楷體" panose="02010604000101010101" pitchFamily="2" charset="-120"/>
      <p:regular r:id="rId35"/>
    </p:embeddedFont>
    <p:embeddedFont>
      <p:font typeface="微軟正黑體" panose="020B0604030504040204" pitchFamily="34" charset="-120"/>
      <p:regular r:id="rId36"/>
      <p:bold r:id="rId37"/>
    </p:embeddedFont>
    <p:embeddedFont>
      <p:font typeface="標楷體" panose="03000509000000000000" pitchFamily="65" charset="-120"/>
      <p:regular r:id="rId38"/>
    </p:embeddedFont>
  </p:embeddedFontLst>
  <p:defaultTextStyle>
    <a:defPPr>
      <a:defRPr lang="zh-TW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342C9C-5913-392F-2540-4D8C573CBDFF}" name="365 KA" initials="3K" userId="eec6fbad31b3ba79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D2"/>
    <a:srgbClr val="BDB76B"/>
    <a:srgbClr val="DAA520"/>
    <a:srgbClr val="FFD700"/>
    <a:srgbClr val="FCFDD1"/>
    <a:srgbClr val="F4F1DA"/>
    <a:srgbClr val="F3D5D9"/>
    <a:srgbClr val="F5DBDE"/>
    <a:srgbClr val="F5D7DB"/>
    <a:srgbClr val="F7E1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38B1855-1B75-4FBE-930C-398BA8C253C6}" styleName="佈景主題樣式 2 - 輔色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46F890A9-2807-4EBB-B81D-B2AA78EC7F39}" styleName="深色樣式 2 - 輔色 5/輔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E3FDE45-AF77-4B5C-9715-49D594BDF05E}" styleName="淺色樣式 1 - 輔色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6D9F66E-5EB9-4882-86FB-DCBF35E3C3E4}" styleName="中等深淺樣式 4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AF606853-7671-496A-8E4F-DF71F8EC918B}" styleName="深色樣式 1 - 輔色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D083AE6-46FA-4A59-8FB0-9F97EB10719F}" styleName="淺色樣式 3 - 輔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淺色樣式 3 - 輔色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淺色樣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33" autoAdjust="0"/>
    <p:restoredTop sz="89254" autoAdjust="0"/>
  </p:normalViewPr>
  <p:slideViewPr>
    <p:cSldViewPr>
      <p:cViewPr varScale="1">
        <p:scale>
          <a:sx n="120" d="100"/>
          <a:sy n="120" d="100"/>
        </p:scale>
        <p:origin x="108" y="240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B4BF92-0BE4-4058-81E6-4003DEFFB3F4}" type="datetimeFigureOut">
              <a:rPr lang="zh-TW" altLang="en-US" smtClean="0"/>
              <a:pPr/>
              <a:t>2022/10/31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85FCE-85B3-4127-AD8E-0BEB4F1765E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6490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11459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14281" y="2130921"/>
            <a:ext cx="10361851" cy="147036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0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2022/10/31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2022/10/31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11784069" y="274704"/>
            <a:ext cx="3655008" cy="5854467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12694" y="274704"/>
            <a:ext cx="10768198" cy="5854467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2022/10/31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2022/10/31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62960" y="4407921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62960" y="2907389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8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6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4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67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09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08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2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34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2022/10/31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12698" y="1600571"/>
            <a:ext cx="7210545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226413" y="1600571"/>
            <a:ext cx="7212661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2022/10/31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81" indent="0">
              <a:buNone/>
              <a:defRPr sz="2400" b="1"/>
            </a:lvl2pPr>
            <a:lvl3pPr marL="1088364" indent="0">
              <a:buNone/>
              <a:defRPr sz="2100" b="1"/>
            </a:lvl3pPr>
            <a:lvl4pPr marL="1632544" indent="0">
              <a:buNone/>
              <a:defRPr sz="1900" b="1"/>
            </a:lvl4pPr>
            <a:lvl5pPr marL="2176725" indent="0">
              <a:buNone/>
              <a:defRPr sz="1900" b="1"/>
            </a:lvl5pPr>
            <a:lvl6pPr marL="2720904" indent="0">
              <a:buNone/>
              <a:defRPr sz="1900" b="1"/>
            </a:lvl6pPr>
            <a:lvl7pPr marL="3265087" indent="0">
              <a:buNone/>
              <a:defRPr sz="1900" b="1"/>
            </a:lvl7pPr>
            <a:lvl8pPr marL="3809268" indent="0">
              <a:buNone/>
              <a:defRPr sz="1900" b="1"/>
            </a:lvl8pPr>
            <a:lvl9pPr marL="4353450" indent="0">
              <a:buNone/>
              <a:defRPr sz="19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09521" y="2175381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81" indent="0">
              <a:buNone/>
              <a:defRPr sz="2400" b="1"/>
            </a:lvl2pPr>
            <a:lvl3pPr marL="1088364" indent="0">
              <a:buNone/>
              <a:defRPr sz="2100" b="1"/>
            </a:lvl3pPr>
            <a:lvl4pPr marL="1632544" indent="0">
              <a:buNone/>
              <a:defRPr sz="1900" b="1"/>
            </a:lvl4pPr>
            <a:lvl5pPr marL="2176725" indent="0">
              <a:buNone/>
              <a:defRPr sz="1900" b="1"/>
            </a:lvl5pPr>
            <a:lvl6pPr marL="2720904" indent="0">
              <a:buNone/>
              <a:defRPr sz="1900" b="1"/>
            </a:lvl6pPr>
            <a:lvl7pPr marL="3265087" indent="0">
              <a:buNone/>
              <a:defRPr sz="1900" b="1"/>
            </a:lvl7pPr>
            <a:lvl8pPr marL="3809268" indent="0">
              <a:buNone/>
              <a:defRPr sz="1900" b="1"/>
            </a:lvl8pPr>
            <a:lvl9pPr marL="4353450" indent="0">
              <a:buNone/>
              <a:defRPr sz="19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92561" y="2175381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2022/10/31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2022/10/31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2022/10/31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521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521" y="1435435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81" indent="0">
              <a:buNone/>
              <a:defRPr sz="1400"/>
            </a:lvl2pPr>
            <a:lvl3pPr marL="1088364" indent="0">
              <a:buNone/>
              <a:defRPr sz="1200"/>
            </a:lvl3pPr>
            <a:lvl4pPr marL="1632544" indent="0">
              <a:buNone/>
              <a:defRPr sz="1100"/>
            </a:lvl4pPr>
            <a:lvl5pPr marL="2176725" indent="0">
              <a:buNone/>
              <a:defRPr sz="1100"/>
            </a:lvl5pPr>
            <a:lvl6pPr marL="2720904" indent="0">
              <a:buNone/>
              <a:defRPr sz="1100"/>
            </a:lvl6pPr>
            <a:lvl7pPr marL="3265087" indent="0">
              <a:buNone/>
              <a:defRPr sz="1100"/>
            </a:lvl7pPr>
            <a:lvl8pPr marL="3809268" indent="0">
              <a:buNone/>
              <a:defRPr sz="1100"/>
            </a:lvl8pPr>
            <a:lvl9pPr marL="4353450" indent="0">
              <a:buNone/>
              <a:defRPr sz="11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2022/10/31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389406" y="612919"/>
            <a:ext cx="7314248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181" indent="0">
              <a:buNone/>
              <a:defRPr sz="3300"/>
            </a:lvl2pPr>
            <a:lvl3pPr marL="1088364" indent="0">
              <a:buNone/>
              <a:defRPr sz="2900"/>
            </a:lvl3pPr>
            <a:lvl4pPr marL="1632544" indent="0">
              <a:buNone/>
              <a:defRPr sz="2400"/>
            </a:lvl4pPr>
            <a:lvl5pPr marL="2176725" indent="0">
              <a:buNone/>
              <a:defRPr sz="2400"/>
            </a:lvl5pPr>
            <a:lvl6pPr marL="2720904" indent="0">
              <a:buNone/>
              <a:defRPr sz="2400"/>
            </a:lvl6pPr>
            <a:lvl7pPr marL="3265087" indent="0">
              <a:buNone/>
              <a:defRPr sz="2400"/>
            </a:lvl7pPr>
            <a:lvl8pPr marL="3809268" indent="0">
              <a:buNone/>
              <a:defRPr sz="2400"/>
            </a:lvl8pPr>
            <a:lvl9pPr marL="4353450" indent="0">
              <a:buNone/>
              <a:defRPr sz="24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81" indent="0">
              <a:buNone/>
              <a:defRPr sz="1400"/>
            </a:lvl2pPr>
            <a:lvl3pPr marL="1088364" indent="0">
              <a:buNone/>
              <a:defRPr sz="1200"/>
            </a:lvl3pPr>
            <a:lvl4pPr marL="1632544" indent="0">
              <a:buNone/>
              <a:defRPr sz="1100"/>
            </a:lvl4pPr>
            <a:lvl5pPr marL="2176725" indent="0">
              <a:buNone/>
              <a:defRPr sz="1100"/>
            </a:lvl5pPr>
            <a:lvl6pPr marL="2720904" indent="0">
              <a:buNone/>
              <a:defRPr sz="1100"/>
            </a:lvl6pPr>
            <a:lvl7pPr marL="3265087" indent="0">
              <a:buNone/>
              <a:defRPr sz="1100"/>
            </a:lvl7pPr>
            <a:lvl8pPr marL="3809268" indent="0">
              <a:buNone/>
              <a:defRPr sz="1100"/>
            </a:lvl8pPr>
            <a:lvl9pPr marL="4353450" indent="0">
              <a:buNone/>
              <a:defRPr sz="11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2022/10/31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08810" tIns="54406" rIns="108810" bIns="54406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527011"/>
          </a:xfrm>
          <a:prstGeom prst="rect">
            <a:avLst/>
          </a:prstGeom>
        </p:spPr>
        <p:txBody>
          <a:bodyPr vert="horz" lIns="108810" tIns="54406" rIns="108810" bIns="54406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 vert="horz" lIns="108810" tIns="54406" rIns="108810" bIns="54406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D55FE-8195-4390-84F8-284E55810AA2}" type="datetimeFigureOut">
              <a:rPr lang="zh-TW" altLang="en-US" smtClean="0"/>
              <a:pPr/>
              <a:t>2022/10/31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10" tIns="54406" rIns="108810" bIns="54406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10" tIns="54406" rIns="108810" bIns="54406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1088364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36" indent="-408136" algn="l" defTabSz="108836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296" indent="-340113" algn="l" defTabSz="1088364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453" indent="-272091" algn="l" defTabSz="1088364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635" indent="-272091" algn="l" defTabSz="1088364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8815" indent="-272091" algn="l" defTabSz="1088364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2997" indent="-272091" algn="l" defTabSz="108836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178" indent="-272091" algn="l" defTabSz="108836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360" indent="-272091" algn="l" defTabSz="108836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540" indent="-272091" algn="l" defTabSz="108836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81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64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44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25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04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087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68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450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drive/folders/1Reikayy_8SLzoaAE6VHB4kAzKjEExGX2?usp=shari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38.mp3"/><Relationship Id="rId13" Type="http://schemas.microsoft.com/office/2007/relationships/media" Target="../media/media41.mp3"/><Relationship Id="rId18" Type="http://schemas.openxmlformats.org/officeDocument/2006/relationships/image" Target="../media/image7.png"/><Relationship Id="rId3" Type="http://schemas.microsoft.com/office/2007/relationships/media" Target="../media/media36.mp3"/><Relationship Id="rId21" Type="http://schemas.openxmlformats.org/officeDocument/2006/relationships/image" Target="../media/image8.png"/><Relationship Id="rId7" Type="http://schemas.microsoft.com/office/2007/relationships/media" Target="../media/media38.mp3"/><Relationship Id="rId12" Type="http://schemas.openxmlformats.org/officeDocument/2006/relationships/audio" Target="../media/media40.mp3"/><Relationship Id="rId17" Type="http://schemas.openxmlformats.org/officeDocument/2006/relationships/slideLayout" Target="../slideLayouts/slideLayout2.xml"/><Relationship Id="rId25" Type="http://schemas.openxmlformats.org/officeDocument/2006/relationships/image" Target="../media/image10.png"/><Relationship Id="rId2" Type="http://schemas.openxmlformats.org/officeDocument/2006/relationships/audio" Target="../media/media35.mp3"/><Relationship Id="rId16" Type="http://schemas.openxmlformats.org/officeDocument/2006/relationships/audio" Target="../media/media42.mp3"/><Relationship Id="rId20" Type="http://schemas.openxmlformats.org/officeDocument/2006/relationships/slide" Target="slide2.xml"/><Relationship Id="rId1" Type="http://schemas.microsoft.com/office/2007/relationships/media" Target="../media/media35.mp3"/><Relationship Id="rId6" Type="http://schemas.openxmlformats.org/officeDocument/2006/relationships/audio" Target="../media/media37.mp3"/><Relationship Id="rId11" Type="http://schemas.microsoft.com/office/2007/relationships/media" Target="../media/media40.mp3"/><Relationship Id="rId24" Type="http://schemas.openxmlformats.org/officeDocument/2006/relationships/image" Target="../media/image6.png"/><Relationship Id="rId5" Type="http://schemas.microsoft.com/office/2007/relationships/media" Target="../media/media37.mp3"/><Relationship Id="rId15" Type="http://schemas.microsoft.com/office/2007/relationships/media" Target="../media/media42.mp3"/><Relationship Id="rId23" Type="http://schemas.openxmlformats.org/officeDocument/2006/relationships/image" Target="../media/image11.png"/><Relationship Id="rId10" Type="http://schemas.openxmlformats.org/officeDocument/2006/relationships/audio" Target="../media/media39.mp3"/><Relationship Id="rId19" Type="http://schemas.openxmlformats.org/officeDocument/2006/relationships/slide" Target="slide3.xml"/><Relationship Id="rId4" Type="http://schemas.openxmlformats.org/officeDocument/2006/relationships/audio" Target="../media/media36.mp3"/><Relationship Id="rId9" Type="http://schemas.microsoft.com/office/2007/relationships/media" Target="../media/media39.mp3"/><Relationship Id="rId14" Type="http://schemas.openxmlformats.org/officeDocument/2006/relationships/audio" Target="../media/media41.mp3"/><Relationship Id="rId22" Type="http://schemas.openxmlformats.org/officeDocument/2006/relationships/slide" Target="slide2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6.mp3"/><Relationship Id="rId13" Type="http://schemas.openxmlformats.org/officeDocument/2006/relationships/slide" Target="slide3.xml"/><Relationship Id="rId18" Type="http://schemas.openxmlformats.org/officeDocument/2006/relationships/image" Target="../media/image14.svg"/><Relationship Id="rId3" Type="http://schemas.microsoft.com/office/2007/relationships/media" Target="../media/media44.mp3"/><Relationship Id="rId7" Type="http://schemas.microsoft.com/office/2007/relationships/media" Target="../media/media46.mp3"/><Relationship Id="rId12" Type="http://schemas.openxmlformats.org/officeDocument/2006/relationships/image" Target="../media/image7.png"/><Relationship Id="rId17" Type="http://schemas.openxmlformats.org/officeDocument/2006/relationships/image" Target="../media/image13.png"/><Relationship Id="rId2" Type="http://schemas.openxmlformats.org/officeDocument/2006/relationships/audio" Target="../media/media43.m4a"/><Relationship Id="rId16" Type="http://schemas.openxmlformats.org/officeDocument/2006/relationships/image" Target="../media/image12.png"/><Relationship Id="rId1" Type="http://schemas.microsoft.com/office/2007/relationships/media" Target="../media/media43.m4a"/><Relationship Id="rId6" Type="http://schemas.openxmlformats.org/officeDocument/2006/relationships/audio" Target="../media/media45.mp3"/><Relationship Id="rId11" Type="http://schemas.openxmlformats.org/officeDocument/2006/relationships/slideLayout" Target="../slideLayouts/slideLayout2.xml"/><Relationship Id="rId5" Type="http://schemas.microsoft.com/office/2007/relationships/media" Target="../media/media45.mp3"/><Relationship Id="rId15" Type="http://schemas.openxmlformats.org/officeDocument/2006/relationships/image" Target="../media/image8.png"/><Relationship Id="rId10" Type="http://schemas.openxmlformats.org/officeDocument/2006/relationships/audio" Target="../media/media47.mp3"/><Relationship Id="rId19" Type="http://schemas.openxmlformats.org/officeDocument/2006/relationships/image" Target="../media/image6.png"/><Relationship Id="rId4" Type="http://schemas.openxmlformats.org/officeDocument/2006/relationships/audio" Target="../media/media44.mp3"/><Relationship Id="rId9" Type="http://schemas.microsoft.com/office/2007/relationships/media" Target="../media/media47.mp3"/><Relationship Id="rId1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6.png"/><Relationship Id="rId3" Type="http://schemas.microsoft.com/office/2007/relationships/media" Target="../media/media49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2.png"/><Relationship Id="rId2" Type="http://schemas.openxmlformats.org/officeDocument/2006/relationships/audio" Target="../media/media48.mp3"/><Relationship Id="rId1" Type="http://schemas.microsoft.com/office/2007/relationships/media" Target="../media/media48.mp3"/><Relationship Id="rId6" Type="http://schemas.openxmlformats.org/officeDocument/2006/relationships/audio" Target="../media/media50.mp3"/><Relationship Id="rId11" Type="http://schemas.openxmlformats.org/officeDocument/2006/relationships/image" Target="../media/image8.png"/><Relationship Id="rId5" Type="http://schemas.microsoft.com/office/2007/relationships/media" Target="../media/media50.mp3"/><Relationship Id="rId10" Type="http://schemas.openxmlformats.org/officeDocument/2006/relationships/slide" Target="slide2.xml"/><Relationship Id="rId4" Type="http://schemas.openxmlformats.org/officeDocument/2006/relationships/audio" Target="../media/media49.mp3"/><Relationship Id="rId9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microsoft.com/office/2007/relationships/media" Target="../media/media52.mp3"/><Relationship Id="rId7" Type="http://schemas.openxmlformats.org/officeDocument/2006/relationships/slide" Target="slide3.xml"/><Relationship Id="rId2" Type="http://schemas.openxmlformats.org/officeDocument/2006/relationships/audio" Target="../media/media51.mp3"/><Relationship Id="rId1" Type="http://schemas.microsoft.com/office/2007/relationships/media" Target="../media/media51.mp3"/><Relationship Id="rId6" Type="http://schemas.openxmlformats.org/officeDocument/2006/relationships/image" Target="../media/image15.png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2.png"/><Relationship Id="rId4" Type="http://schemas.openxmlformats.org/officeDocument/2006/relationships/audio" Target="../media/media52.mp3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53.mp3"/><Relationship Id="rId1" Type="http://schemas.microsoft.com/office/2007/relationships/media" Target="../media/media53.mp3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image" Target="../media/image15.png"/><Relationship Id="rId9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54.mp3"/><Relationship Id="rId1" Type="http://schemas.microsoft.com/office/2007/relationships/media" Target="../media/media54.mp3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image" Target="../media/image15.png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55.mp3"/><Relationship Id="rId1" Type="http://schemas.microsoft.com/office/2007/relationships/media" Target="../media/media55.mp3"/><Relationship Id="rId6" Type="http://schemas.openxmlformats.org/officeDocument/2006/relationships/slide" Target="slide2.xml"/><Relationship Id="rId11" Type="http://schemas.openxmlformats.org/officeDocument/2006/relationships/image" Target="../media/image6.png"/><Relationship Id="rId5" Type="http://schemas.openxmlformats.org/officeDocument/2006/relationships/slide" Target="slide3.xml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image" Target="../media/image17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56.mp3"/><Relationship Id="rId1" Type="http://schemas.microsoft.com/office/2007/relationships/media" Target="../media/media56.mp3"/><Relationship Id="rId6" Type="http://schemas.openxmlformats.org/officeDocument/2006/relationships/slide" Target="slide2.xml"/><Relationship Id="rId11" Type="http://schemas.openxmlformats.org/officeDocument/2006/relationships/image" Target="../media/image6.png"/><Relationship Id="rId5" Type="http://schemas.openxmlformats.org/officeDocument/2006/relationships/slide" Target="slide3.xml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57.mp3"/><Relationship Id="rId1" Type="http://schemas.microsoft.com/office/2007/relationships/media" Target="../media/media57.mp3"/><Relationship Id="rId6" Type="http://schemas.openxmlformats.org/officeDocument/2006/relationships/slide" Target="slide2.xml"/><Relationship Id="rId5" Type="http://schemas.openxmlformats.org/officeDocument/2006/relationships/slide" Target="slide3.xml"/><Relationship Id="rId10" Type="http://schemas.openxmlformats.org/officeDocument/2006/relationships/image" Target="../media/image6.png"/><Relationship Id="rId4" Type="http://schemas.openxmlformats.org/officeDocument/2006/relationships/image" Target="../media/image15.png"/><Relationship Id="rId9" Type="http://schemas.openxmlformats.org/officeDocument/2006/relationships/image" Target="../media/image22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58.mp3"/><Relationship Id="rId1" Type="http://schemas.microsoft.com/office/2007/relationships/media" Target="../media/media58.mp3"/><Relationship Id="rId6" Type="http://schemas.openxmlformats.org/officeDocument/2006/relationships/slide" Target="slide2.xml"/><Relationship Id="rId11" Type="http://schemas.openxmlformats.org/officeDocument/2006/relationships/image" Target="../media/image6.png"/><Relationship Id="rId5" Type="http://schemas.openxmlformats.org/officeDocument/2006/relationships/slide" Target="slide3.xml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image" Target="../media/image1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slide" Target="slide1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12.xml"/><Relationship Id="rId5" Type="http://schemas.openxmlformats.org/officeDocument/2006/relationships/slide" Target="slide3.xm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5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59.mp3"/><Relationship Id="rId1" Type="http://schemas.microsoft.com/office/2007/relationships/media" Target="../media/media59.mp3"/><Relationship Id="rId6" Type="http://schemas.openxmlformats.org/officeDocument/2006/relationships/slide" Target="slide2.xml"/><Relationship Id="rId11" Type="http://schemas.openxmlformats.org/officeDocument/2006/relationships/image" Target="../media/image6.png"/><Relationship Id="rId5" Type="http://schemas.openxmlformats.org/officeDocument/2006/relationships/slide" Target="slide3.xml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60.mp3"/><Relationship Id="rId1" Type="http://schemas.microsoft.com/office/2007/relationships/media" Target="../media/media60.mp3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image" Target="../media/image15.png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61.mp3"/><Relationship Id="rId1" Type="http://schemas.microsoft.com/office/2007/relationships/media" Target="../media/media61.mp3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image" Target="../media/image15.png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5.png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image" Target="../media/image7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6.png"/><Relationship Id="rId3" Type="http://schemas.microsoft.com/office/2007/relationships/media" Target="../media/media4.mp3"/><Relationship Id="rId7" Type="http://schemas.microsoft.com/office/2007/relationships/media" Target="../media/media6.mp3"/><Relationship Id="rId12" Type="http://schemas.openxmlformats.org/officeDocument/2006/relationships/audio" Target="../media/media8.mp3"/><Relationship Id="rId17" Type="http://schemas.openxmlformats.org/officeDocument/2006/relationships/image" Target="../media/image8.png"/><Relationship Id="rId2" Type="http://schemas.openxmlformats.org/officeDocument/2006/relationships/audio" Target="../media/media3.mp3"/><Relationship Id="rId16" Type="http://schemas.openxmlformats.org/officeDocument/2006/relationships/slide" Target="slide2.xml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microsoft.com/office/2007/relationships/media" Target="../media/media8.mp3"/><Relationship Id="rId5" Type="http://schemas.microsoft.com/office/2007/relationships/media" Target="../media/media5.mp3"/><Relationship Id="rId15" Type="http://schemas.openxmlformats.org/officeDocument/2006/relationships/slide" Target="slide3.xml"/><Relationship Id="rId10" Type="http://schemas.openxmlformats.org/officeDocument/2006/relationships/audio" Target="../media/media7.mp3"/><Relationship Id="rId19" Type="http://schemas.openxmlformats.org/officeDocument/2006/relationships/image" Target="../media/image10.png"/><Relationship Id="rId4" Type="http://schemas.openxmlformats.org/officeDocument/2006/relationships/audio" Target="../media/media4.mp3"/><Relationship Id="rId9" Type="http://schemas.microsoft.com/office/2007/relationships/media" Target="../media/media7.mp3"/><Relationship Id="rId1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2.mp3"/><Relationship Id="rId13" Type="http://schemas.openxmlformats.org/officeDocument/2006/relationships/slideLayout" Target="../slideLayouts/slideLayout2.xml"/><Relationship Id="rId18" Type="http://schemas.openxmlformats.org/officeDocument/2006/relationships/slide" Target="slide24.xml"/><Relationship Id="rId3" Type="http://schemas.microsoft.com/office/2007/relationships/media" Target="../media/media10.mp3"/><Relationship Id="rId21" Type="http://schemas.openxmlformats.org/officeDocument/2006/relationships/image" Target="../media/image6.png"/><Relationship Id="rId7" Type="http://schemas.microsoft.com/office/2007/relationships/media" Target="../media/media12.mp3"/><Relationship Id="rId12" Type="http://schemas.openxmlformats.org/officeDocument/2006/relationships/audio" Target="../media/media14.mp3"/><Relationship Id="rId17" Type="http://schemas.openxmlformats.org/officeDocument/2006/relationships/image" Target="../media/image8.png"/><Relationship Id="rId2" Type="http://schemas.openxmlformats.org/officeDocument/2006/relationships/audio" Target="../media/media9.mp3"/><Relationship Id="rId16" Type="http://schemas.openxmlformats.org/officeDocument/2006/relationships/slide" Target="slide2.xml"/><Relationship Id="rId20" Type="http://schemas.openxmlformats.org/officeDocument/2006/relationships/image" Target="../media/image10.png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microsoft.com/office/2007/relationships/media" Target="../media/media14.mp3"/><Relationship Id="rId5" Type="http://schemas.microsoft.com/office/2007/relationships/media" Target="../media/media11.mp3"/><Relationship Id="rId15" Type="http://schemas.openxmlformats.org/officeDocument/2006/relationships/slide" Target="slide3.xml"/><Relationship Id="rId10" Type="http://schemas.openxmlformats.org/officeDocument/2006/relationships/audio" Target="../media/media13.mp3"/><Relationship Id="rId19" Type="http://schemas.openxmlformats.org/officeDocument/2006/relationships/image" Target="../media/image11.png"/><Relationship Id="rId4" Type="http://schemas.openxmlformats.org/officeDocument/2006/relationships/audio" Target="../media/media10.mp3"/><Relationship Id="rId9" Type="http://schemas.microsoft.com/office/2007/relationships/media" Target="../media/media13.mp3"/><Relationship Id="rId1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mp3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10.png"/><Relationship Id="rId3" Type="http://schemas.microsoft.com/office/2007/relationships/media" Target="../media/media16.mp3"/><Relationship Id="rId7" Type="http://schemas.microsoft.com/office/2007/relationships/media" Target="../media/media18.mp3"/><Relationship Id="rId12" Type="http://schemas.openxmlformats.org/officeDocument/2006/relationships/audio" Target="../media/media20.mp3"/><Relationship Id="rId17" Type="http://schemas.openxmlformats.org/officeDocument/2006/relationships/image" Target="../media/image8.png"/><Relationship Id="rId2" Type="http://schemas.openxmlformats.org/officeDocument/2006/relationships/audio" Target="../media/media15.mp3"/><Relationship Id="rId16" Type="http://schemas.openxmlformats.org/officeDocument/2006/relationships/slide" Target="slide2.xml"/><Relationship Id="rId1" Type="http://schemas.microsoft.com/office/2007/relationships/media" Target="../media/media15.mp3"/><Relationship Id="rId6" Type="http://schemas.openxmlformats.org/officeDocument/2006/relationships/audio" Target="../media/media17.mp3"/><Relationship Id="rId11" Type="http://schemas.microsoft.com/office/2007/relationships/media" Target="../media/media20.mp3"/><Relationship Id="rId5" Type="http://schemas.microsoft.com/office/2007/relationships/media" Target="../media/media17.mp3"/><Relationship Id="rId15" Type="http://schemas.openxmlformats.org/officeDocument/2006/relationships/slide" Target="slide3.xml"/><Relationship Id="rId10" Type="http://schemas.openxmlformats.org/officeDocument/2006/relationships/audio" Target="../media/media19.mp3"/><Relationship Id="rId19" Type="http://schemas.openxmlformats.org/officeDocument/2006/relationships/image" Target="../media/image6.png"/><Relationship Id="rId4" Type="http://schemas.openxmlformats.org/officeDocument/2006/relationships/audio" Target="../media/media16.mp3"/><Relationship Id="rId9" Type="http://schemas.microsoft.com/office/2007/relationships/media" Target="../media/media19.mp3"/><Relationship Id="rId1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24.mp3"/><Relationship Id="rId13" Type="http://schemas.openxmlformats.org/officeDocument/2006/relationships/image" Target="../media/image8.png"/><Relationship Id="rId3" Type="http://schemas.microsoft.com/office/2007/relationships/media" Target="../media/media22.mp3"/><Relationship Id="rId7" Type="http://schemas.microsoft.com/office/2007/relationships/media" Target="../media/media24.mp3"/><Relationship Id="rId12" Type="http://schemas.openxmlformats.org/officeDocument/2006/relationships/slide" Target="slide2.xml"/><Relationship Id="rId17" Type="http://schemas.openxmlformats.org/officeDocument/2006/relationships/image" Target="../media/image6.png"/><Relationship Id="rId2" Type="http://schemas.openxmlformats.org/officeDocument/2006/relationships/audio" Target="../media/media21.mp3"/><Relationship Id="rId16" Type="http://schemas.openxmlformats.org/officeDocument/2006/relationships/image" Target="../media/image10.png"/><Relationship Id="rId1" Type="http://schemas.microsoft.com/office/2007/relationships/media" Target="../media/media21.mp3"/><Relationship Id="rId6" Type="http://schemas.openxmlformats.org/officeDocument/2006/relationships/audio" Target="../media/media23.mp3"/><Relationship Id="rId11" Type="http://schemas.openxmlformats.org/officeDocument/2006/relationships/slide" Target="slide3.xml"/><Relationship Id="rId5" Type="http://schemas.microsoft.com/office/2007/relationships/media" Target="../media/media23.mp3"/><Relationship Id="rId1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audio" Target="../media/media22.mp3"/><Relationship Id="rId9" Type="http://schemas.openxmlformats.org/officeDocument/2006/relationships/slideLayout" Target="../slideLayouts/slideLayout2.xml"/><Relationship Id="rId14" Type="http://schemas.openxmlformats.org/officeDocument/2006/relationships/slide" Target="slide2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28.mp3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10.png"/><Relationship Id="rId3" Type="http://schemas.microsoft.com/office/2007/relationships/media" Target="../media/media26.mp3"/><Relationship Id="rId7" Type="http://schemas.microsoft.com/office/2007/relationships/media" Target="../media/media28.mp3"/><Relationship Id="rId12" Type="http://schemas.openxmlformats.org/officeDocument/2006/relationships/audio" Target="../media/media30.mp3"/><Relationship Id="rId17" Type="http://schemas.openxmlformats.org/officeDocument/2006/relationships/image" Target="../media/image8.png"/><Relationship Id="rId2" Type="http://schemas.openxmlformats.org/officeDocument/2006/relationships/audio" Target="../media/media25.mp3"/><Relationship Id="rId16" Type="http://schemas.openxmlformats.org/officeDocument/2006/relationships/slide" Target="slide2.xml"/><Relationship Id="rId1" Type="http://schemas.microsoft.com/office/2007/relationships/media" Target="../media/media25.mp3"/><Relationship Id="rId6" Type="http://schemas.openxmlformats.org/officeDocument/2006/relationships/audio" Target="../media/media27.mp3"/><Relationship Id="rId11" Type="http://schemas.microsoft.com/office/2007/relationships/media" Target="../media/media30.mp3"/><Relationship Id="rId5" Type="http://schemas.microsoft.com/office/2007/relationships/media" Target="../media/media27.mp3"/><Relationship Id="rId15" Type="http://schemas.openxmlformats.org/officeDocument/2006/relationships/slide" Target="slide3.xml"/><Relationship Id="rId10" Type="http://schemas.openxmlformats.org/officeDocument/2006/relationships/audio" Target="../media/media29.mp3"/><Relationship Id="rId19" Type="http://schemas.openxmlformats.org/officeDocument/2006/relationships/image" Target="../media/image6.png"/><Relationship Id="rId4" Type="http://schemas.openxmlformats.org/officeDocument/2006/relationships/audio" Target="../media/media26.mp3"/><Relationship Id="rId9" Type="http://schemas.microsoft.com/office/2007/relationships/media" Target="../media/media29.mp3"/><Relationship Id="rId1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34.mp3"/><Relationship Id="rId13" Type="http://schemas.openxmlformats.org/officeDocument/2006/relationships/image" Target="../media/image8.png"/><Relationship Id="rId3" Type="http://schemas.microsoft.com/office/2007/relationships/media" Target="../media/media32.mp3"/><Relationship Id="rId7" Type="http://schemas.microsoft.com/office/2007/relationships/media" Target="../media/media34.mp3"/><Relationship Id="rId12" Type="http://schemas.openxmlformats.org/officeDocument/2006/relationships/slide" Target="slide2.xml"/><Relationship Id="rId17" Type="http://schemas.openxmlformats.org/officeDocument/2006/relationships/image" Target="../media/image6.png"/><Relationship Id="rId2" Type="http://schemas.openxmlformats.org/officeDocument/2006/relationships/audio" Target="../media/media31.mp3"/><Relationship Id="rId16" Type="http://schemas.openxmlformats.org/officeDocument/2006/relationships/image" Target="../media/image10.png"/><Relationship Id="rId1" Type="http://schemas.microsoft.com/office/2007/relationships/media" Target="../media/media31.mp3"/><Relationship Id="rId6" Type="http://schemas.openxmlformats.org/officeDocument/2006/relationships/audio" Target="../media/media33.mp3"/><Relationship Id="rId11" Type="http://schemas.openxmlformats.org/officeDocument/2006/relationships/slide" Target="slide3.xml"/><Relationship Id="rId5" Type="http://schemas.microsoft.com/office/2007/relationships/media" Target="../media/media33.mp3"/><Relationship Id="rId1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audio" Target="../media/media32.mp3"/><Relationship Id="rId9" Type="http://schemas.openxmlformats.org/officeDocument/2006/relationships/slideLayout" Target="../slideLayouts/slideLayout2.xml"/><Relationship Id="rId14" Type="http://schemas.openxmlformats.org/officeDocument/2006/relationships/slide" Target="slide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C19D67A7-4286-644D-A005-9FE38E1CDCF8}"/>
              </a:ext>
            </a:extLst>
          </p:cNvPr>
          <p:cNvSpPr txBox="1"/>
          <p:nvPr/>
        </p:nvSpPr>
        <p:spPr>
          <a:xfrm>
            <a:off x="9047534" y="6238106"/>
            <a:ext cx="23042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rgbClr val="FF0000"/>
                </a:solidFill>
                <a:hlinkClick r:id="rId3"/>
              </a:rPr>
              <a:t>臺語字型安裝下載</a:t>
            </a:r>
            <a:endParaRPr lang="zh-TW" alt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EDDD4465-9F40-D8B5-050B-29CEAFA094A8}"/>
              </a:ext>
            </a:extLst>
          </p:cNvPr>
          <p:cNvSpPr txBox="1"/>
          <p:nvPr/>
        </p:nvSpPr>
        <p:spPr>
          <a:xfrm>
            <a:off x="9767614" y="6551811"/>
            <a:ext cx="1531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版本：</a:t>
            </a:r>
            <a:r>
              <a:rPr lang="en-US" altLang="zh-TW" sz="1400" b="1">
                <a:latin typeface="標楷體" panose="03000509000000000000" pitchFamily="65" charset="-120"/>
                <a:ea typeface="標楷體" panose="03000509000000000000" pitchFamily="65" charset="-120"/>
              </a:rPr>
              <a:t>202201031</a:t>
            </a:r>
            <a:endParaRPr lang="en-US" altLang="zh-TW" sz="14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3B6C5C6-45D6-64DE-9BA9-510726FCE326}"/>
              </a:ext>
            </a:extLst>
          </p:cNvPr>
          <p:cNvSpPr txBox="1"/>
          <p:nvPr/>
        </p:nvSpPr>
        <p:spPr>
          <a:xfrm>
            <a:off x="5087094" y="4077866"/>
            <a:ext cx="1704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語文</a:t>
            </a:r>
            <a:r>
              <a:rPr lang="en-US" altLang="zh-TW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en-US" altLang="zh-TW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32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9095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9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20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E913C1F8-0EB2-D468-A7C8-1C8B07457A32}"/>
              </a:ext>
            </a:extLst>
          </p:cNvPr>
          <p:cNvSpPr txBox="1"/>
          <p:nvPr/>
        </p:nvSpPr>
        <p:spPr>
          <a:xfrm>
            <a:off x="201224" y="1030428"/>
            <a:ext cx="4597838" cy="5847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4.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性質、程度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5145C303-4A77-1626-F14E-3864A30BD2FF}"/>
              </a:ext>
            </a:extLst>
          </p:cNvPr>
          <p:cNvSpPr txBox="1"/>
          <p:nvPr/>
        </p:nvSpPr>
        <p:spPr>
          <a:xfrm>
            <a:off x="11639822" y="635250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</a:rPr>
              <a:t>69</a:t>
            </a:r>
            <a:endParaRPr lang="zh-TW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6DB672F-DFC5-D6D9-B218-05C3510A2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471917"/>
              </p:ext>
            </p:extLst>
          </p:nvPr>
        </p:nvGraphicFramePr>
        <p:xfrm>
          <a:off x="190550" y="1700766"/>
          <a:ext cx="11809312" cy="433959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5588">
                  <a:extLst>
                    <a:ext uri="{9D8B030D-6E8A-4147-A177-3AD203B41FA5}">
                      <a16:colId xmlns:a16="http://schemas.microsoft.com/office/drawing/2014/main" val="2290836873"/>
                    </a:ext>
                  </a:extLst>
                </a:gridCol>
                <a:gridCol w="4551276">
                  <a:extLst>
                    <a:ext uri="{9D8B030D-6E8A-4147-A177-3AD203B41FA5}">
                      <a16:colId xmlns:a16="http://schemas.microsoft.com/office/drawing/2014/main" val="1280638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語 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 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註 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例 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絚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itchFamily="2" charset="-120"/>
                        </a:rPr>
                        <a:t>ân</a:t>
                      </a:r>
                      <a:endParaRPr lang="zh-TW" altLang="en-US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生活困窘。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itchFamily="2" charset="-120"/>
                          <a:ea typeface="台灣楷體" pitchFamily="2" charset="-120"/>
                        </a:rPr>
                        <a:t>我這馬手頭有較</a:t>
                      </a:r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絚</a:t>
                      </a: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itchFamily="2" charset="-120"/>
                          <a:ea typeface="台灣楷體" pitchFamily="2" charset="-120"/>
                        </a:rPr>
                        <a:t>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凊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tshìn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冷的、涼掉的。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凊飯會使提來炒飯。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17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28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輕可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khin-khó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工作輕鬆沒壓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力。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這个工課輕可輕可，</a:t>
                      </a: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袂忝啦！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5219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24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淡薄仔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täm</a:t>
                      </a:r>
                      <a:r>
                        <a:rPr lang="en-US" altLang="zh-TW" sz="3600" b="0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-</a:t>
                      </a: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põh</a:t>
                      </a:r>
                      <a:r>
                        <a:rPr lang="en-US" altLang="zh-TW" sz="3600" b="0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-á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一點點，微量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的。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我閣有淡薄仔錢會使</a:t>
                      </a: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買物件。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44821499"/>
                  </a:ext>
                </a:extLst>
              </a:tr>
            </a:tbl>
          </a:graphicData>
        </a:graphic>
      </p:graphicFrame>
      <p:pic>
        <p:nvPicPr>
          <p:cNvPr id="17" name="圖片 16">
            <a:hlinkClick r:id="rId22" action="ppaction://hlinksldjump"/>
            <a:extLst>
              <a:ext uri="{FF2B5EF4-FFF2-40B4-BE49-F238E27FC236}">
                <a16:creationId xmlns:a16="http://schemas.microsoft.com/office/drawing/2014/main" id="{141A1317-DEBA-4F34-4BF8-AAB2EC09333D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990" y="238721"/>
            <a:ext cx="720000" cy="720000"/>
          </a:xfrm>
          <a:prstGeom prst="rect">
            <a:avLst/>
          </a:prstGeom>
        </p:spPr>
      </p:pic>
      <p:pic>
        <p:nvPicPr>
          <p:cNvPr id="5" name="B1語文天地二-曲目78-正文-42">
            <a:hlinkClick r:id="" action="ppaction://media"/>
            <a:extLst>
              <a:ext uri="{FF2B5EF4-FFF2-40B4-BE49-F238E27FC236}">
                <a16:creationId xmlns:a16="http://schemas.microsoft.com/office/drawing/2014/main" id="{F85CA742-E2D8-5423-CDF0-B9E52D0BCA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9309" y="5518026"/>
            <a:ext cx="360000" cy="360000"/>
          </a:xfrm>
          <a:prstGeom prst="rect">
            <a:avLst/>
          </a:prstGeom>
        </p:spPr>
      </p:pic>
      <p:pic>
        <p:nvPicPr>
          <p:cNvPr id="9" name="B1語文天地二-曲目78-正文-35">
            <a:hlinkClick r:id="" action="ppaction://media"/>
            <a:extLst>
              <a:ext uri="{FF2B5EF4-FFF2-40B4-BE49-F238E27FC236}">
                <a16:creationId xmlns:a16="http://schemas.microsoft.com/office/drawing/2014/main" id="{D9F95B7A-7A34-7377-C07D-21717B7DAE7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224" y="2529694"/>
            <a:ext cx="360000" cy="360000"/>
          </a:xfrm>
          <a:prstGeom prst="rect">
            <a:avLst/>
          </a:prstGeom>
        </p:spPr>
      </p:pic>
      <p:pic>
        <p:nvPicPr>
          <p:cNvPr id="18" name="B1語文天地二-曲目78-正文-36">
            <a:hlinkClick r:id="" action="ppaction://media"/>
            <a:extLst>
              <a:ext uri="{FF2B5EF4-FFF2-40B4-BE49-F238E27FC236}">
                <a16:creationId xmlns:a16="http://schemas.microsoft.com/office/drawing/2014/main" id="{700FA025-7C9B-469F-40DB-6AA7E657DC1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95460" y="2529694"/>
            <a:ext cx="360000" cy="360000"/>
          </a:xfrm>
          <a:prstGeom prst="rect">
            <a:avLst/>
          </a:prstGeom>
        </p:spPr>
      </p:pic>
      <p:pic>
        <p:nvPicPr>
          <p:cNvPr id="19" name="B1語文天地二-曲目78-正文-37">
            <a:hlinkClick r:id="" action="ppaction://media"/>
            <a:extLst>
              <a:ext uri="{FF2B5EF4-FFF2-40B4-BE49-F238E27FC236}">
                <a16:creationId xmlns:a16="http://schemas.microsoft.com/office/drawing/2014/main" id="{013C73E8-ED26-793A-16DD-0EC5C0BDEECD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224" y="3182768"/>
            <a:ext cx="360000" cy="360000"/>
          </a:xfrm>
          <a:prstGeom prst="rect">
            <a:avLst/>
          </a:prstGeom>
        </p:spPr>
      </p:pic>
      <p:pic>
        <p:nvPicPr>
          <p:cNvPr id="21" name="B1語文天地二-曲目78-正文-38">
            <a:hlinkClick r:id="" action="ppaction://media"/>
            <a:extLst>
              <a:ext uri="{FF2B5EF4-FFF2-40B4-BE49-F238E27FC236}">
                <a16:creationId xmlns:a16="http://schemas.microsoft.com/office/drawing/2014/main" id="{58153A67-7B7B-B6FC-5F55-0EC56BB236E6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95460" y="3182768"/>
            <a:ext cx="360000" cy="360000"/>
          </a:xfrm>
          <a:prstGeom prst="rect">
            <a:avLst/>
          </a:prstGeom>
        </p:spPr>
      </p:pic>
      <p:pic>
        <p:nvPicPr>
          <p:cNvPr id="22" name="B1語文天地二-曲目78-正文-39">
            <a:hlinkClick r:id="" action="ppaction://media"/>
            <a:extLst>
              <a:ext uri="{FF2B5EF4-FFF2-40B4-BE49-F238E27FC236}">
                <a16:creationId xmlns:a16="http://schemas.microsoft.com/office/drawing/2014/main" id="{2A1FDBAF-FF2D-AA83-40E4-3A4B2F1D62BC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224" y="4129179"/>
            <a:ext cx="360000" cy="360000"/>
          </a:xfrm>
          <a:prstGeom prst="rect">
            <a:avLst/>
          </a:prstGeom>
        </p:spPr>
      </p:pic>
      <p:pic>
        <p:nvPicPr>
          <p:cNvPr id="23" name="B1語文天地二-曲目78-正文-40">
            <a:hlinkClick r:id="" action="ppaction://media"/>
            <a:extLst>
              <a:ext uri="{FF2B5EF4-FFF2-40B4-BE49-F238E27FC236}">
                <a16:creationId xmlns:a16="http://schemas.microsoft.com/office/drawing/2014/main" id="{A6ECE0E6-80E0-14E0-1022-E64857207428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9566" y="4338794"/>
            <a:ext cx="360000" cy="360000"/>
          </a:xfrm>
          <a:prstGeom prst="rect">
            <a:avLst/>
          </a:prstGeom>
        </p:spPr>
      </p:pic>
      <p:pic>
        <p:nvPicPr>
          <p:cNvPr id="24" name="B1語文天地二-曲目78-正文-41">
            <a:hlinkClick r:id="" action="ppaction://media"/>
            <a:extLst>
              <a:ext uri="{FF2B5EF4-FFF2-40B4-BE49-F238E27FC236}">
                <a16:creationId xmlns:a16="http://schemas.microsoft.com/office/drawing/2014/main" id="{AD4A993F-61BC-E2C3-61B3-A944050A31A9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224" y="530200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6166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71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8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7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99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62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07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39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3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14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E913C1F8-0EB2-D468-A7C8-1C8B07457A32}"/>
              </a:ext>
            </a:extLst>
          </p:cNvPr>
          <p:cNvSpPr txBox="1"/>
          <p:nvPr/>
        </p:nvSpPr>
        <p:spPr>
          <a:xfrm>
            <a:off x="921304" y="1071708"/>
            <a:ext cx="8126230" cy="5847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選看覓，共適合的形容詞塌入去空格仔內底。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6085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)—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應用練習</a:t>
            </a: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5145C303-4A77-1626-F14E-3864A30BD2FF}"/>
              </a:ext>
            </a:extLst>
          </p:cNvPr>
          <p:cNvSpPr txBox="1"/>
          <p:nvPr/>
        </p:nvSpPr>
        <p:spPr>
          <a:xfrm>
            <a:off x="11639822" y="635250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</a:rPr>
              <a:t>69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2" name="矩形: 圓角 1">
            <a:extLst>
              <a:ext uri="{FF2B5EF4-FFF2-40B4-BE49-F238E27FC236}">
                <a16:creationId xmlns:a16="http://schemas.microsoft.com/office/drawing/2014/main" id="{16B50B45-C4A1-D43E-01E5-E9D119A4EBED}"/>
              </a:ext>
            </a:extLst>
          </p:cNvPr>
          <p:cNvSpPr/>
          <p:nvPr/>
        </p:nvSpPr>
        <p:spPr>
          <a:xfrm>
            <a:off x="838622" y="1845618"/>
            <a:ext cx="10456115" cy="985988"/>
          </a:xfrm>
          <a:prstGeom prst="roundRect">
            <a:avLst/>
          </a:prstGeom>
          <a:solidFill>
            <a:srgbClr val="F4F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0" i="0" u="none" strike="noStrike" baseline="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絚　　汫　　薟　　躼　　烏烏　　赤焱焱</a:t>
            </a:r>
            <a:endParaRPr lang="zh-TW" altLang="en-US" sz="4800" dirty="0">
              <a:solidFill>
                <a:schemeClr val="tx1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9BA255D5-B323-95AF-B3AE-A1EB5B65F344}"/>
              </a:ext>
            </a:extLst>
          </p:cNvPr>
          <p:cNvSpPr txBox="1"/>
          <p:nvPr/>
        </p:nvSpPr>
        <p:spPr>
          <a:xfrm>
            <a:off x="2424080" y="2978788"/>
            <a:ext cx="8126230" cy="3069879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1. 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後生生甲足</a:t>
            </a:r>
            <a:r>
              <a:rPr lang="zh-TW" altLang="en-US" sz="32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　　　　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，漢草閣真好。</a:t>
            </a:r>
          </a:p>
          <a:p>
            <a:pPr>
              <a:lnSpc>
                <a:spcPts val="6000"/>
              </a:lnSpc>
            </a:pPr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2. 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蔥頭味真</a:t>
            </a:r>
            <a:r>
              <a:rPr lang="zh-TW" altLang="en-US" sz="32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　　　　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，予人切甲流目屎。</a:t>
            </a:r>
          </a:p>
          <a:p>
            <a:pPr>
              <a:lnSpc>
                <a:spcPts val="6000"/>
              </a:lnSpc>
            </a:pPr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3. 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天</a:t>
            </a:r>
            <a:r>
              <a:rPr lang="zh-TW" altLang="en-US" sz="32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　　　　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，看起來咧欲落雨矣。</a:t>
            </a:r>
          </a:p>
          <a:p>
            <a:pPr>
              <a:lnSpc>
                <a:spcPts val="6000"/>
              </a:lnSpc>
            </a:pPr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4. 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日頭</a:t>
            </a:r>
            <a:r>
              <a:rPr lang="zh-TW" altLang="en-US" sz="32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　　　　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，愛加啉寡水。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C830E0C-300E-0B65-ECDF-B612EB514EC5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064" y="3141762"/>
            <a:ext cx="648000" cy="64800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7334E05C-5F82-DF83-A4F7-48111C52E0DA}"/>
              </a:ext>
            </a:extLst>
          </p:cNvPr>
          <p:cNvSpPr txBox="1"/>
          <p:nvPr/>
        </p:nvSpPr>
        <p:spPr>
          <a:xfrm>
            <a:off x="5776349" y="3069754"/>
            <a:ext cx="5361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躼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F3F747F0-F849-FED9-DE47-5AEF9452347D}"/>
              </a:ext>
            </a:extLst>
          </p:cNvPr>
          <p:cNvSpPr txBox="1"/>
          <p:nvPr/>
        </p:nvSpPr>
        <p:spPr>
          <a:xfrm>
            <a:off x="4991955" y="3834000"/>
            <a:ext cx="5361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薟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7F2CD329-ED88-5EFE-1CBB-6FBDAD54F7BA}"/>
              </a:ext>
            </a:extLst>
          </p:cNvPr>
          <p:cNvSpPr txBox="1"/>
          <p:nvPr/>
        </p:nvSpPr>
        <p:spPr>
          <a:xfrm>
            <a:off x="3648216" y="4583663"/>
            <a:ext cx="11521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烏烏</a:t>
            </a: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410180A6-B319-8C2E-AC77-D5707821D10C}"/>
              </a:ext>
            </a:extLst>
          </p:cNvPr>
          <p:cNvSpPr txBox="1"/>
          <p:nvPr/>
        </p:nvSpPr>
        <p:spPr>
          <a:xfrm>
            <a:off x="3854313" y="5364000"/>
            <a:ext cx="15941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赤焱焱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BA0D0595-F4C8-73BC-0B7B-F2A12F87758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064" y="3880800"/>
            <a:ext cx="648000" cy="648000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10B75C38-8C36-085C-15DF-9A05CF8645C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064" y="4619838"/>
            <a:ext cx="648000" cy="648000"/>
          </a:xfrm>
          <a:prstGeom prst="rect">
            <a:avLst/>
          </a:prstGeom>
        </p:spPr>
      </p:pic>
      <p:pic>
        <p:nvPicPr>
          <p:cNvPr id="15" name="圖片 14">
            <a:extLst>
              <a:ext uri="{FF2B5EF4-FFF2-40B4-BE49-F238E27FC236}">
                <a16:creationId xmlns:a16="http://schemas.microsoft.com/office/drawing/2014/main" id="{E4CCC846-CE7C-2529-A0BA-FC0CFC47C89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064" y="5358876"/>
            <a:ext cx="648000" cy="648000"/>
          </a:xfrm>
          <a:prstGeom prst="rect">
            <a:avLst/>
          </a:prstGeom>
        </p:spPr>
      </p:pic>
      <p:pic>
        <p:nvPicPr>
          <p:cNvPr id="17" name="圖形 16" descr="手背向前食指朝右指 以實心填滿">
            <a:extLst>
              <a:ext uri="{FF2B5EF4-FFF2-40B4-BE49-F238E27FC236}">
                <a16:creationId xmlns:a16="http://schemas.microsoft.com/office/drawing/2014/main" id="{AF0E7816-82A6-EC03-C831-E53EFCDD766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399438" y="1071708"/>
            <a:ext cx="583200" cy="583200"/>
          </a:xfrm>
          <a:prstGeom prst="rect">
            <a:avLst/>
          </a:prstGeom>
        </p:spPr>
      </p:pic>
      <p:pic>
        <p:nvPicPr>
          <p:cNvPr id="18" name="B1語文天地二-曲目78-正文-43">
            <a:hlinkClick r:id="" action="ppaction://media"/>
            <a:extLst>
              <a:ext uri="{FF2B5EF4-FFF2-40B4-BE49-F238E27FC236}">
                <a16:creationId xmlns:a16="http://schemas.microsoft.com/office/drawing/2014/main" id="{78C16CC4-869C-C206-2562-FCEB8B5C72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7294" y="273600"/>
            <a:ext cx="609600" cy="609600"/>
          </a:xfrm>
          <a:prstGeom prst="rect">
            <a:avLst/>
          </a:prstGeom>
        </p:spPr>
      </p:pic>
      <p:pic>
        <p:nvPicPr>
          <p:cNvPr id="14" name="B1語文天地二-曲目78-正文-46">
            <a:hlinkClick r:id="" action="ppaction://media"/>
            <a:extLst>
              <a:ext uri="{FF2B5EF4-FFF2-40B4-BE49-F238E27FC236}">
                <a16:creationId xmlns:a16="http://schemas.microsoft.com/office/drawing/2014/main" id="{43121534-9A34-6D26-4C50-E8A93164DA7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012" y="4658772"/>
            <a:ext cx="648000" cy="648000"/>
          </a:xfrm>
          <a:prstGeom prst="rect">
            <a:avLst/>
          </a:prstGeom>
        </p:spPr>
      </p:pic>
      <p:pic>
        <p:nvPicPr>
          <p:cNvPr id="25" name="B1語文天地二-曲目78-正文-44">
            <a:hlinkClick r:id="" action="ppaction://media"/>
            <a:extLst>
              <a:ext uri="{FF2B5EF4-FFF2-40B4-BE49-F238E27FC236}">
                <a16:creationId xmlns:a16="http://schemas.microsoft.com/office/drawing/2014/main" id="{21B7E4DC-1826-236D-3113-860648A8EE2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4836" y="3148881"/>
            <a:ext cx="648000" cy="648000"/>
          </a:xfrm>
          <a:prstGeom prst="rect">
            <a:avLst/>
          </a:prstGeom>
        </p:spPr>
      </p:pic>
      <p:pic>
        <p:nvPicPr>
          <p:cNvPr id="26" name="B1語文天地二-曲目78-正文-45">
            <a:hlinkClick r:id="" action="ppaction://media"/>
            <a:extLst>
              <a:ext uri="{FF2B5EF4-FFF2-40B4-BE49-F238E27FC236}">
                <a16:creationId xmlns:a16="http://schemas.microsoft.com/office/drawing/2014/main" id="{E62B29B4-22BD-540A-BC5F-3FD3A4AA6BD8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636" y="3926319"/>
            <a:ext cx="648000" cy="648000"/>
          </a:xfrm>
          <a:prstGeom prst="rect">
            <a:avLst/>
          </a:prstGeom>
        </p:spPr>
      </p:pic>
      <p:pic>
        <p:nvPicPr>
          <p:cNvPr id="19" name="B1語文天地二-曲目78-正文-47">
            <a:hlinkClick r:id="" action="ppaction://media"/>
            <a:extLst>
              <a:ext uri="{FF2B5EF4-FFF2-40B4-BE49-F238E27FC236}">
                <a16:creationId xmlns:a16="http://schemas.microsoft.com/office/drawing/2014/main" id="{81BA296D-6CC0-6C66-846D-B65ABAA4D081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7842" y="5360373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59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679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4989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404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31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5642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9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10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學習單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C13F53FF-E1FC-5289-BF6A-435D353C9AD4}"/>
              </a:ext>
            </a:extLst>
          </p:cNvPr>
          <p:cNvSpPr txBox="1"/>
          <p:nvPr/>
        </p:nvSpPr>
        <p:spPr>
          <a:xfrm>
            <a:off x="442614" y="1137446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一、請共文章內底的形容詞選出來。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E1C30F8D-732D-A57C-3BB5-03A601E9C58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00" y="2781794"/>
            <a:ext cx="648000" cy="64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12061F99-0A04-320C-527F-22AF1FB78E21}"/>
              </a:ext>
            </a:extLst>
          </p:cNvPr>
          <p:cNvSpPr txBox="1"/>
          <p:nvPr/>
        </p:nvSpPr>
        <p:spPr>
          <a:xfrm>
            <a:off x="2566742" y="2061642"/>
            <a:ext cx="9479655" cy="1374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200"/>
              </a:lnSpc>
            </a:pPr>
            <a:r>
              <a:rPr lang="en-US" altLang="zh-TW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1.</a:t>
            </a:r>
            <a:r>
              <a:rPr lang="zh-TW" altLang="en-US" sz="6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阿公予阿淇弄甲</a:t>
            </a:r>
            <a:r>
              <a:rPr lang="en-US" altLang="zh-TW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(A)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喙笑目笑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，伊講阮孫 </a:t>
            </a:r>
            <a:endParaRPr lang="en-US" altLang="zh-TW" sz="40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</a:pPr>
            <a:r>
              <a:rPr lang="zh-TW" altLang="en-US" sz="36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1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en-US" altLang="zh-TW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(B)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真𠢕</a:t>
            </a:r>
            <a:r>
              <a:rPr lang="zh-TW" altLang="en-US" sz="14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en-US" altLang="zh-TW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(C)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滾耍笑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，阿淇實在</a:t>
            </a:r>
            <a:r>
              <a:rPr lang="en-US" altLang="zh-TW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(D)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真趣味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。</a:t>
            </a:r>
            <a:endParaRPr lang="en-US" altLang="zh-TW" sz="40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5286F198-FE62-44A3-16CE-613970D4E38D}"/>
              </a:ext>
            </a:extLst>
          </p:cNvPr>
          <p:cNvSpPr txBox="1"/>
          <p:nvPr/>
        </p:nvSpPr>
        <p:spPr>
          <a:xfrm>
            <a:off x="1054574" y="2061642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（  ）</a:t>
            </a:r>
            <a:endParaRPr lang="en-US" altLang="zh-TW" sz="40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0AF63F00-67B0-491E-28AA-F525F4F32601}"/>
              </a:ext>
            </a:extLst>
          </p:cNvPr>
          <p:cNvSpPr txBox="1"/>
          <p:nvPr/>
        </p:nvSpPr>
        <p:spPr>
          <a:xfrm>
            <a:off x="2566742" y="3803481"/>
            <a:ext cx="9630291" cy="1374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200"/>
              </a:lnSpc>
            </a:pPr>
            <a:r>
              <a:rPr lang="en-US" altLang="zh-TW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2.</a:t>
            </a:r>
            <a:r>
              <a:rPr lang="zh-TW" altLang="en-US" sz="6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少年看獅遮爾</a:t>
            </a:r>
            <a:r>
              <a:rPr lang="en-US" altLang="zh-TW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(A)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痛苦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，就共</a:t>
            </a:r>
            <a:r>
              <a:rPr lang="en-US" altLang="zh-TW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(B)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彼枝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刺拔 </a:t>
            </a:r>
            <a:endParaRPr lang="en-US" altLang="zh-TW" sz="40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</a:pP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16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20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起來，閣共</a:t>
            </a:r>
            <a:r>
              <a:rPr lang="en-US" altLang="zh-TW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(C)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受傷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的所在糊</a:t>
            </a:r>
            <a:r>
              <a:rPr lang="en-US" altLang="zh-TW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(D)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藥仔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。</a:t>
            </a:r>
            <a:endParaRPr lang="en-US" altLang="zh-TW" sz="40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57C4F603-5996-5566-C04F-5AF8696180B7}"/>
              </a:ext>
            </a:extLst>
          </p:cNvPr>
          <p:cNvSpPr txBox="1"/>
          <p:nvPr/>
        </p:nvSpPr>
        <p:spPr>
          <a:xfrm>
            <a:off x="1054574" y="3803481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（  ）</a:t>
            </a:r>
            <a:endParaRPr lang="en-US" altLang="zh-TW" sz="40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91729578-B45B-1B46-E0C5-7051C0E3F446}"/>
              </a:ext>
            </a:extLst>
          </p:cNvPr>
          <p:cNvSpPr txBox="1"/>
          <p:nvPr/>
        </p:nvSpPr>
        <p:spPr>
          <a:xfrm>
            <a:off x="1638282" y="2107808"/>
            <a:ext cx="5361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D</a:t>
            </a:r>
            <a:endParaRPr lang="zh-TW" altLang="en-US" sz="3600" dirty="0">
              <a:solidFill>
                <a:srgbClr val="FF0000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4B3F920B-06E0-8172-0000-7CF32ADDE3A4}"/>
              </a:ext>
            </a:extLst>
          </p:cNvPr>
          <p:cNvSpPr txBox="1"/>
          <p:nvPr/>
        </p:nvSpPr>
        <p:spPr>
          <a:xfrm>
            <a:off x="0" y="5966995"/>
            <a:ext cx="12197033" cy="6052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TW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(A)</a:t>
            </a:r>
            <a:r>
              <a:rPr lang="zh-TW" altLang="en-US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熟語；</a:t>
            </a:r>
            <a:r>
              <a:rPr lang="en-US" altLang="zh-TW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(B)</a:t>
            </a:r>
            <a:r>
              <a:rPr lang="zh-TW" altLang="en-US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副詞；</a:t>
            </a:r>
            <a:r>
              <a:rPr lang="en-US" altLang="zh-TW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(C)</a:t>
            </a:r>
            <a:r>
              <a:rPr lang="zh-TW" altLang="en-US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動詞。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2BD0C2F-C262-52AF-665A-253FD95DDE4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00" y="4588311"/>
            <a:ext cx="648000" cy="648000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ADFD63BD-A20B-91B2-ABFA-AD2AC1A784DE}"/>
              </a:ext>
            </a:extLst>
          </p:cNvPr>
          <p:cNvSpPr txBox="1"/>
          <p:nvPr/>
        </p:nvSpPr>
        <p:spPr>
          <a:xfrm>
            <a:off x="1638282" y="3852000"/>
            <a:ext cx="5361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A</a:t>
            </a:r>
            <a:endParaRPr lang="zh-TW" altLang="en-US" sz="3600" dirty="0">
              <a:solidFill>
                <a:srgbClr val="FF0000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F6695C52-E197-2648-B1A3-FED44C4671D0}"/>
              </a:ext>
            </a:extLst>
          </p:cNvPr>
          <p:cNvSpPr txBox="1"/>
          <p:nvPr/>
        </p:nvSpPr>
        <p:spPr>
          <a:xfrm>
            <a:off x="0" y="5961256"/>
            <a:ext cx="12197033" cy="6052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TW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(B)</a:t>
            </a:r>
            <a:r>
              <a:rPr lang="zh-TW" altLang="en-US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代名詞；</a:t>
            </a:r>
            <a:r>
              <a:rPr lang="en-US" altLang="zh-TW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(C)</a:t>
            </a:r>
            <a:r>
              <a:rPr lang="zh-TW" altLang="en-US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動詞；</a:t>
            </a:r>
            <a:r>
              <a:rPr lang="en-US" altLang="zh-TW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(D)</a:t>
            </a:r>
            <a:r>
              <a:rPr lang="zh-TW" altLang="en-US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名詞。</a:t>
            </a:r>
          </a:p>
        </p:txBody>
      </p:sp>
      <p:pic>
        <p:nvPicPr>
          <p:cNvPr id="18" name="B1語文天地二-曲目83-學習單-2">
            <a:hlinkClick r:id="" action="ppaction://media"/>
            <a:extLst>
              <a:ext uri="{FF2B5EF4-FFF2-40B4-BE49-F238E27FC236}">
                <a16:creationId xmlns:a16="http://schemas.microsoft.com/office/drawing/2014/main" id="{7F79814A-765F-587E-F6A5-D2A4268512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6000" y="2082681"/>
            <a:ext cx="648000" cy="648000"/>
          </a:xfrm>
          <a:prstGeom prst="rect">
            <a:avLst/>
          </a:prstGeom>
        </p:spPr>
      </p:pic>
      <p:pic>
        <p:nvPicPr>
          <p:cNvPr id="21" name="B1語文天地二-曲目83-學習單-1">
            <a:hlinkClick r:id="" action="ppaction://media"/>
            <a:extLst>
              <a:ext uri="{FF2B5EF4-FFF2-40B4-BE49-F238E27FC236}">
                <a16:creationId xmlns:a16="http://schemas.microsoft.com/office/drawing/2014/main" id="{F36A753F-26DC-15BC-E629-74663910C70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4800" y="273600"/>
            <a:ext cx="648000" cy="648000"/>
          </a:xfrm>
          <a:prstGeom prst="rect">
            <a:avLst/>
          </a:prstGeom>
        </p:spPr>
      </p:pic>
      <p:pic>
        <p:nvPicPr>
          <p:cNvPr id="22" name="B1語文天地二-曲目83-學習單-3">
            <a:hlinkClick r:id="" action="ppaction://media"/>
            <a:extLst>
              <a:ext uri="{FF2B5EF4-FFF2-40B4-BE49-F238E27FC236}">
                <a16:creationId xmlns:a16="http://schemas.microsoft.com/office/drawing/2014/main" id="{64429089-FCF0-821F-CEF0-8A9616B186A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6000" y="3882592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8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319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044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404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3" grpId="0" animBg="1"/>
      <p:bldP spid="3" grpId="1" animBg="1"/>
      <p:bldP spid="12" grpId="0"/>
      <p:bldP spid="12" grpId="1"/>
      <p:bldP spid="7" grpId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7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8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學習單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E1C30F8D-732D-A57C-3BB5-03A601E9C58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00" y="1766640"/>
            <a:ext cx="648000" cy="64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12061F99-0A04-320C-527F-22AF1FB78E21}"/>
              </a:ext>
            </a:extLst>
          </p:cNvPr>
          <p:cNvSpPr txBox="1"/>
          <p:nvPr/>
        </p:nvSpPr>
        <p:spPr>
          <a:xfrm>
            <a:off x="2566814" y="1058754"/>
            <a:ext cx="9623599" cy="2041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200"/>
              </a:lnSpc>
            </a:pPr>
            <a:r>
              <a:rPr lang="en-US" altLang="zh-TW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3.</a:t>
            </a:r>
            <a:r>
              <a:rPr lang="zh-TW" altLang="en-US" sz="6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頭家娘</a:t>
            </a:r>
            <a:r>
              <a:rPr lang="en-US" altLang="zh-TW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(A)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佮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蔥仔和薑予我，伊講炒菜瓜</a:t>
            </a:r>
            <a:endParaRPr lang="en-US" altLang="zh-TW" sz="40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</a:pP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16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10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足</a:t>
            </a:r>
            <a:r>
              <a:rPr lang="en-US" altLang="zh-TW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(B)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清甜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，若會當摻</a:t>
            </a:r>
            <a:r>
              <a:rPr lang="en-US" altLang="zh-TW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(C)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一寡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蝦米</a:t>
            </a:r>
            <a:r>
              <a:rPr lang="en-US" altLang="zh-TW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(D)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閣</a:t>
            </a:r>
            <a:endParaRPr lang="en-US" altLang="zh-TW" sz="4000" u="sng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</a:pP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14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105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較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讚。</a:t>
            </a:r>
            <a:endParaRPr lang="en-US" altLang="zh-TW" sz="40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5286F198-FE62-44A3-16CE-613970D4E38D}"/>
              </a:ext>
            </a:extLst>
          </p:cNvPr>
          <p:cNvSpPr txBox="1"/>
          <p:nvPr/>
        </p:nvSpPr>
        <p:spPr>
          <a:xfrm>
            <a:off x="1054646" y="1058754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（  ）</a:t>
            </a:r>
            <a:endParaRPr lang="en-US" altLang="zh-TW" sz="40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0AF63F00-67B0-491E-28AA-F525F4F32601}"/>
              </a:ext>
            </a:extLst>
          </p:cNvPr>
          <p:cNvSpPr txBox="1"/>
          <p:nvPr/>
        </p:nvSpPr>
        <p:spPr>
          <a:xfrm>
            <a:off x="2566814" y="3141762"/>
            <a:ext cx="9623599" cy="27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200"/>
              </a:lnSpc>
            </a:pPr>
            <a:r>
              <a:rPr lang="en-US" altLang="zh-TW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4.</a:t>
            </a:r>
            <a:r>
              <a:rPr lang="en-US" altLang="zh-TW" sz="6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阿爸共賣臭豆腐</a:t>
            </a:r>
            <a:r>
              <a:rPr lang="en-US" altLang="zh-TW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(A)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當做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大事業咧經營：</a:t>
            </a:r>
            <a:endParaRPr lang="en-US" altLang="zh-TW" sz="40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</a:pPr>
            <a:r>
              <a:rPr lang="en-US" altLang="zh-TW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en-US" altLang="zh-TW" sz="16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en-US" altLang="zh-TW" sz="8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臭豆腐愛先洗過才</a:t>
            </a:r>
            <a:r>
              <a:rPr lang="en-US" altLang="zh-TW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(B)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糋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，泡菜愛用</a:t>
            </a:r>
            <a:r>
              <a:rPr lang="en-US" altLang="zh-TW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(C)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高</a:t>
            </a:r>
            <a:endParaRPr lang="en-US" altLang="zh-TW" sz="4000" u="sng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</a:pPr>
            <a:r>
              <a:rPr lang="en-US" altLang="zh-TW" sz="2800" dirty="0">
                <a:latin typeface="台灣楷體" panose="02010604000101010101" pitchFamily="2" charset="-120"/>
                <a:ea typeface="台灣楷體" panose="02010604000101010101" pitchFamily="2" charset="-120"/>
              </a:rPr>
              <a:t>  </a:t>
            </a:r>
            <a:r>
              <a:rPr lang="en-US" altLang="zh-TW" sz="10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麗菜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去豉，豆油愛煮過才袂</a:t>
            </a:r>
            <a:r>
              <a:rPr lang="en-US" altLang="zh-TW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(D)</a:t>
            </a:r>
            <a:r>
              <a:rPr lang="zh-TW" altLang="en-US" sz="4000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死鹹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，盤</a:t>
            </a:r>
            <a:endParaRPr lang="en-US" altLang="zh-TW" sz="40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</a:pPr>
            <a:r>
              <a:rPr lang="en-US" altLang="zh-TW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en-US" altLang="zh-TW" sz="16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en-US" altLang="zh-TW" sz="800" dirty="0"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仔愛用瓷的。</a:t>
            </a:r>
            <a:endParaRPr lang="en-US" altLang="zh-TW" sz="40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57C4F603-5996-5566-C04F-5AF8696180B7}"/>
              </a:ext>
            </a:extLst>
          </p:cNvPr>
          <p:cNvSpPr txBox="1"/>
          <p:nvPr/>
        </p:nvSpPr>
        <p:spPr>
          <a:xfrm>
            <a:off x="1054646" y="3141762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（  ）</a:t>
            </a:r>
            <a:endParaRPr lang="en-US" altLang="zh-TW" sz="40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91729578-B45B-1B46-E0C5-7051C0E3F446}"/>
              </a:ext>
            </a:extLst>
          </p:cNvPr>
          <p:cNvSpPr txBox="1"/>
          <p:nvPr/>
        </p:nvSpPr>
        <p:spPr>
          <a:xfrm>
            <a:off x="1638354" y="1104920"/>
            <a:ext cx="5361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B</a:t>
            </a:r>
            <a:endParaRPr lang="zh-TW" altLang="en-US" sz="3600" dirty="0">
              <a:solidFill>
                <a:srgbClr val="FF0000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2BD0C2F-C262-52AF-665A-253FD95DDE4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00" y="3858980"/>
            <a:ext cx="648000" cy="648000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ADFD63BD-A20B-91B2-ABFA-AD2AC1A784DE}"/>
              </a:ext>
            </a:extLst>
          </p:cNvPr>
          <p:cNvSpPr txBox="1"/>
          <p:nvPr/>
        </p:nvSpPr>
        <p:spPr>
          <a:xfrm>
            <a:off x="1638354" y="3190281"/>
            <a:ext cx="5361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D</a:t>
            </a:r>
            <a:endParaRPr lang="zh-TW" altLang="en-US" sz="3600" dirty="0">
              <a:solidFill>
                <a:srgbClr val="FF0000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4322493-D9B4-AC30-A612-E0622EB2BE8A}"/>
              </a:ext>
            </a:extLst>
          </p:cNvPr>
          <p:cNvSpPr txBox="1"/>
          <p:nvPr/>
        </p:nvSpPr>
        <p:spPr>
          <a:xfrm>
            <a:off x="0" y="5966995"/>
            <a:ext cx="12197033" cy="6052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TW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(A)</a:t>
            </a:r>
            <a:r>
              <a:rPr lang="zh-TW" altLang="en-US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動詞；</a:t>
            </a:r>
            <a:r>
              <a:rPr lang="en-US" altLang="zh-TW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(C)</a:t>
            </a:r>
            <a:r>
              <a:rPr lang="zh-TW" altLang="en-US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副詞；</a:t>
            </a:r>
            <a:r>
              <a:rPr lang="en-US" altLang="zh-TW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(D)</a:t>
            </a:r>
            <a:r>
              <a:rPr lang="zh-TW" altLang="en-US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副詞。</a:t>
            </a: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A5E6CE52-CE08-5461-4742-15BD9899E4E1}"/>
              </a:ext>
            </a:extLst>
          </p:cNvPr>
          <p:cNvSpPr txBox="1"/>
          <p:nvPr/>
        </p:nvSpPr>
        <p:spPr>
          <a:xfrm>
            <a:off x="0" y="5966995"/>
            <a:ext cx="12197033" cy="6052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TW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(A)</a:t>
            </a:r>
            <a:r>
              <a:rPr lang="zh-TW" altLang="en-US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動詞；</a:t>
            </a:r>
            <a:r>
              <a:rPr lang="en-US" altLang="zh-TW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(B)</a:t>
            </a:r>
            <a:r>
              <a:rPr lang="zh-TW" altLang="en-US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動詞；</a:t>
            </a:r>
            <a:r>
              <a:rPr lang="en-US" altLang="zh-TW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(C)</a:t>
            </a:r>
            <a:r>
              <a:rPr lang="zh-TW" altLang="en-US" sz="3600" b="1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名詞。</a:t>
            </a:r>
          </a:p>
        </p:txBody>
      </p:sp>
      <p:pic>
        <p:nvPicPr>
          <p:cNvPr id="3" name="B1語文天地二-曲目83-學習單-4">
            <a:hlinkClick r:id="" action="ppaction://media"/>
            <a:extLst>
              <a:ext uri="{FF2B5EF4-FFF2-40B4-BE49-F238E27FC236}">
                <a16:creationId xmlns:a16="http://schemas.microsoft.com/office/drawing/2014/main" id="{A46B3F3D-E3E9-EA5E-B8E8-7B8CB0B597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6000" y="1080592"/>
            <a:ext cx="648000" cy="648000"/>
          </a:xfrm>
          <a:prstGeom prst="rect">
            <a:avLst/>
          </a:prstGeom>
        </p:spPr>
      </p:pic>
      <p:pic>
        <p:nvPicPr>
          <p:cNvPr id="13" name="B1語文天地二-曲目83-學習單-5">
            <a:hlinkClick r:id="" action="ppaction://media"/>
            <a:extLst>
              <a:ext uri="{FF2B5EF4-FFF2-40B4-BE49-F238E27FC236}">
                <a16:creationId xmlns:a16="http://schemas.microsoft.com/office/drawing/2014/main" id="{90906E97-4531-701D-8498-42FBD661266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6000" y="3188612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76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29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382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12" grpId="0"/>
      <p:bldP spid="12" grpId="1"/>
      <p:bldP spid="7" grpId="0" animBg="1"/>
      <p:bldP spid="7" grpId="1" animBg="1"/>
      <p:bldP spid="17" grpId="0" animBg="1"/>
      <p:bldP spid="1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5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6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學習單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E1C30F8D-732D-A57C-3BB5-03A601E9C58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942" y="274721"/>
            <a:ext cx="648000" cy="64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7078E165-FD56-67C9-8961-7AA253A4653F}"/>
              </a:ext>
            </a:extLst>
          </p:cNvPr>
          <p:cNvSpPr txBox="1"/>
          <p:nvPr/>
        </p:nvSpPr>
        <p:spPr>
          <a:xfrm>
            <a:off x="442614" y="1137446"/>
            <a:ext cx="11557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二、請寫出一項物件寫佇九宮格正中央，閣揣出八个會當形容</a:t>
            </a:r>
            <a:endParaRPr lang="en-US" altLang="zh-TW" sz="32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這項物件的語詞抑是短句。</a:t>
            </a:r>
          </a:p>
        </p:txBody>
      </p:sp>
      <p:graphicFrame>
        <p:nvGraphicFramePr>
          <p:cNvPr id="10" name="表格 12">
            <a:extLst>
              <a:ext uri="{FF2B5EF4-FFF2-40B4-BE49-F238E27FC236}">
                <a16:creationId xmlns:a16="http://schemas.microsoft.com/office/drawing/2014/main" id="{35CD93BC-9CCA-29A6-D362-8A3144E9DC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712248"/>
              </p:ext>
            </p:extLst>
          </p:nvPr>
        </p:nvGraphicFramePr>
        <p:xfrm>
          <a:off x="406574" y="2370588"/>
          <a:ext cx="11377263" cy="37444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2421">
                  <a:extLst>
                    <a:ext uri="{9D8B030D-6E8A-4147-A177-3AD203B41FA5}">
                      <a16:colId xmlns:a16="http://schemas.microsoft.com/office/drawing/2014/main" val="3378683952"/>
                    </a:ext>
                  </a:extLst>
                </a:gridCol>
                <a:gridCol w="3792421">
                  <a:extLst>
                    <a:ext uri="{9D8B030D-6E8A-4147-A177-3AD203B41FA5}">
                      <a16:colId xmlns:a16="http://schemas.microsoft.com/office/drawing/2014/main" val="1655336216"/>
                    </a:ext>
                  </a:extLst>
                </a:gridCol>
                <a:gridCol w="3792421">
                  <a:extLst>
                    <a:ext uri="{9D8B030D-6E8A-4147-A177-3AD203B41FA5}">
                      <a16:colId xmlns:a16="http://schemas.microsoft.com/office/drawing/2014/main" val="3030426612"/>
                    </a:ext>
                  </a:extLst>
                </a:gridCol>
              </a:tblGrid>
              <a:tr h="1250324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54854847"/>
                  </a:ext>
                </a:extLst>
              </a:tr>
              <a:tr h="1247047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800" b="0" i="0" u="none" strike="noStrike" kern="1200" baseline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  <a:cs typeface="+mn-cs"/>
                        </a:rPr>
                        <a:t>物件：</a:t>
                      </a:r>
                      <a:endParaRPr lang="zh-TW" altLang="en-US" sz="2800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50176924"/>
                  </a:ext>
                </a:extLst>
              </a:tr>
              <a:tr h="1247047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98079991"/>
                  </a:ext>
                </a:extLst>
              </a:tr>
            </a:tbl>
          </a:graphicData>
        </a:graphic>
      </p:graphicFrame>
      <p:sp>
        <p:nvSpPr>
          <p:cNvPr id="13" name="文字方塊 12">
            <a:extLst>
              <a:ext uri="{FF2B5EF4-FFF2-40B4-BE49-F238E27FC236}">
                <a16:creationId xmlns:a16="http://schemas.microsoft.com/office/drawing/2014/main" id="{AE01E47B-CE36-3012-1224-C88D3B6249D4}"/>
              </a:ext>
            </a:extLst>
          </p:cNvPr>
          <p:cNvSpPr txBox="1"/>
          <p:nvPr/>
        </p:nvSpPr>
        <p:spPr>
          <a:xfrm>
            <a:off x="550589" y="2637706"/>
            <a:ext cx="11233247" cy="3218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600"/>
              </a:spcAft>
            </a:pPr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   </a:t>
            </a:r>
            <a:r>
              <a:rPr lang="zh-TW" altLang="en-US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圓圓            紅記記           好滋味</a:t>
            </a:r>
            <a:endParaRPr lang="en-US" altLang="zh-TW" sz="3600" dirty="0">
              <a:solidFill>
                <a:srgbClr val="FF0000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  </a:t>
            </a:r>
            <a:r>
              <a:rPr lang="zh-TW" altLang="en-US" sz="28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 </a:t>
            </a:r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脆脆             蘋果       </a:t>
            </a:r>
            <a:r>
              <a:rPr lang="zh-TW" altLang="en-US" sz="28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 </a:t>
            </a:r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28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摸起來𠕇𠕇</a:t>
            </a:r>
            <a:endParaRPr lang="en-US" altLang="zh-TW" sz="3600" dirty="0">
              <a:solidFill>
                <a:srgbClr val="FF0000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>
              <a:spcAft>
                <a:spcPts val="1500"/>
              </a:spcAft>
            </a:pPr>
            <a:endParaRPr lang="en-US" altLang="zh-TW" sz="3600" dirty="0">
              <a:solidFill>
                <a:srgbClr val="FF0000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  </a:t>
            </a:r>
            <a:r>
              <a:rPr lang="zh-TW" altLang="en-US" sz="28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甜粅粅           貴參參     </a:t>
            </a:r>
            <a:r>
              <a:rPr lang="zh-TW" altLang="en-US" sz="2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</a:t>
            </a:r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鼻起來小可仔芳芳</a:t>
            </a:r>
            <a:endParaRPr lang="en-US" altLang="zh-TW" sz="3600" dirty="0">
              <a:solidFill>
                <a:srgbClr val="FF0000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pic>
        <p:nvPicPr>
          <p:cNvPr id="4" name="B1語文天地二-曲目83-學習單-6">
            <a:hlinkClick r:id="" action="ppaction://media"/>
            <a:extLst>
              <a:ext uri="{FF2B5EF4-FFF2-40B4-BE49-F238E27FC236}">
                <a16:creationId xmlns:a16="http://schemas.microsoft.com/office/drawing/2014/main" id="{E4BC472B-BCF5-F776-1AA0-C3A431F9CC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1200" y="273600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41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2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5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6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學習單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E1C30F8D-732D-A57C-3BB5-03A601E9C58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0" y="2421754"/>
            <a:ext cx="648000" cy="64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7078E165-FD56-67C9-8961-7AA253A4653F}"/>
              </a:ext>
            </a:extLst>
          </p:cNvPr>
          <p:cNvSpPr txBox="1"/>
          <p:nvPr/>
        </p:nvSpPr>
        <p:spPr>
          <a:xfrm>
            <a:off x="442614" y="1137446"/>
            <a:ext cx="11557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三、請用下面的語詞寫一段話，大約兩、三句就會使，會使隨</a:t>
            </a:r>
            <a:endParaRPr lang="en-US" altLang="zh-TW" sz="32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家己的意思加添語詞，毋過一定愛用著題目的語詞。</a:t>
            </a:r>
          </a:p>
        </p:txBody>
      </p: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1EAB733B-490E-036E-290E-726F5CD84FD4}"/>
              </a:ext>
            </a:extLst>
          </p:cNvPr>
          <p:cNvSpPr/>
          <p:nvPr/>
        </p:nvSpPr>
        <p:spPr>
          <a:xfrm>
            <a:off x="766614" y="2357672"/>
            <a:ext cx="2976190" cy="765602"/>
          </a:xfrm>
          <a:prstGeom prst="roundRect">
            <a:avLst/>
          </a:prstGeom>
          <a:solidFill>
            <a:srgbClr val="F3D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  <a:sym typeface="Wingdings 2" panose="05020102010507070707" pitchFamily="18" charset="2"/>
              </a:rPr>
              <a:t></a:t>
            </a:r>
            <a:r>
              <a:rPr lang="zh-TW" altLang="en-US" sz="36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病院　緣投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AD47300E-0103-4284-8513-1946573B3A21}"/>
              </a:ext>
            </a:extLst>
          </p:cNvPr>
          <p:cNvSpPr txBox="1"/>
          <p:nvPr/>
        </p:nvSpPr>
        <p:spPr>
          <a:xfrm>
            <a:off x="838550" y="2384706"/>
            <a:ext cx="11169054" cy="1477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        </a:t>
            </a:r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______________________________________________________</a:t>
            </a:r>
            <a:endParaRPr lang="zh-TW" altLang="en-US" sz="32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6046BFEA-75D1-3CB4-EBC9-7A55E31AD178}"/>
              </a:ext>
            </a:extLst>
          </p:cNvPr>
          <p:cNvSpPr/>
          <p:nvPr/>
        </p:nvSpPr>
        <p:spPr>
          <a:xfrm>
            <a:off x="766614" y="4144231"/>
            <a:ext cx="4848398" cy="765602"/>
          </a:xfrm>
          <a:prstGeom prst="roundRect">
            <a:avLst/>
          </a:prstGeom>
          <a:solidFill>
            <a:srgbClr val="F3D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  <a:sym typeface="Wingdings 2" panose="05020102010507070707" pitchFamily="18" charset="2"/>
              </a:rPr>
              <a:t></a:t>
            </a:r>
            <a:r>
              <a:rPr lang="zh-TW" altLang="en-US" sz="36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汫　鬧熱　蚵仔麵線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96817664-FB33-02E5-C202-63D7A33A1BA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0" y="4221954"/>
            <a:ext cx="648000" cy="648000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D9787143-3752-496C-43E6-71E55916E922}"/>
              </a:ext>
            </a:extLst>
          </p:cNvPr>
          <p:cNvSpPr txBox="1"/>
          <p:nvPr/>
        </p:nvSpPr>
        <p:spPr>
          <a:xfrm>
            <a:off x="838550" y="4221882"/>
            <a:ext cx="11169054" cy="2215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                 </a:t>
            </a:r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______________________________________________________</a:t>
            </a:r>
            <a:endParaRPr lang="zh-TW" altLang="en-US" sz="32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D5272158-701F-8C35-35CD-172A166EC19C}"/>
              </a:ext>
            </a:extLst>
          </p:cNvPr>
          <p:cNvSpPr txBox="1"/>
          <p:nvPr/>
        </p:nvSpPr>
        <p:spPr>
          <a:xfrm>
            <a:off x="957166" y="2469153"/>
            <a:ext cx="11233247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400"/>
              </a:spcAft>
            </a:pPr>
            <a:r>
              <a:rPr lang="en-US" altLang="zh-TW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           </a:t>
            </a:r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彼个徛佇病院門口的查埔，生做足躼的，</a:t>
            </a:r>
            <a:endParaRPr lang="en-US" altLang="zh-TW" sz="3600" dirty="0">
              <a:solidFill>
                <a:srgbClr val="FF0000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身懸應該有六尺外，看起來誠緣投呢！</a:t>
            </a:r>
            <a:endParaRPr lang="en-US" altLang="zh-TW" sz="3600" dirty="0">
              <a:solidFill>
                <a:srgbClr val="FF0000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FC424FA3-95FF-9A37-4074-ABA3E2115757}"/>
              </a:ext>
            </a:extLst>
          </p:cNvPr>
          <p:cNvSpPr txBox="1"/>
          <p:nvPr/>
        </p:nvSpPr>
        <p:spPr>
          <a:xfrm>
            <a:off x="1022278" y="4294371"/>
            <a:ext cx="11233247" cy="2087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300"/>
              </a:spcAft>
            </a:pPr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                   阮昨暗去踅夜市仔，遐四界攏</a:t>
            </a:r>
            <a:endParaRPr lang="en-US" altLang="zh-TW" sz="3600" dirty="0">
              <a:solidFill>
                <a:srgbClr val="FF0000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>
              <a:spcAft>
                <a:spcPts val="1300"/>
              </a:spcAft>
            </a:pPr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是人，有夠鬧熱的。阿兄有食蚵仔麵線，伊講滋味袂</a:t>
            </a:r>
            <a:endParaRPr lang="en-US" altLang="zh-TW" sz="3600" dirty="0">
              <a:solidFill>
                <a:srgbClr val="FF0000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>
              <a:spcAft>
                <a:spcPts val="1300"/>
              </a:spcAft>
            </a:pPr>
            <a:r>
              <a:rPr lang="zh-TW" altLang="en-US" sz="36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䆀，我有食海產糜，毋過味傷汫，無蓋好食。</a:t>
            </a:r>
            <a:endParaRPr lang="en-US" altLang="zh-TW" sz="3600" dirty="0">
              <a:solidFill>
                <a:srgbClr val="FF0000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pic>
        <p:nvPicPr>
          <p:cNvPr id="7" name="B1語文天地二-曲目83-學習單-7">
            <a:hlinkClick r:id="" action="ppaction://media"/>
            <a:extLst>
              <a:ext uri="{FF2B5EF4-FFF2-40B4-BE49-F238E27FC236}">
                <a16:creationId xmlns:a16="http://schemas.microsoft.com/office/drawing/2014/main" id="{10813DB2-0AC2-91A4-6DD2-0ADCAA14F0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1200" y="295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35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69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5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6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2339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補充資料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FD934BD-C146-0C8C-8E6D-57DC45CD2BC7}"/>
              </a:ext>
            </a:extLst>
          </p:cNvPr>
          <p:cNvSpPr/>
          <p:nvPr/>
        </p:nvSpPr>
        <p:spPr>
          <a:xfrm>
            <a:off x="2759968" y="1989634"/>
            <a:ext cx="80157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54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目睭大細蕊。</a:t>
            </a:r>
            <a:endParaRPr lang="en-US" altLang="zh-TW" sz="5400" b="1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7BF662A2-1085-76D8-7C85-9166F37E43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767424"/>
              </p:ext>
            </p:extLst>
          </p:nvPr>
        </p:nvGraphicFramePr>
        <p:xfrm>
          <a:off x="2054019" y="3126459"/>
          <a:ext cx="8922199" cy="12801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669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3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音讀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Bãk-tsiu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tuä-sè-luí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.</a:t>
                      </a:r>
                      <a:endParaRPr lang="zh-TW" altLang="en-US" sz="3600" b="1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latin typeface="微軟正黑體" pitchFamily="34" charset="-120"/>
                          <a:ea typeface="微軟正黑體" pitchFamily="34" charset="-120"/>
                        </a:rPr>
                        <a:t>註解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形容人偏心。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圖形 6" descr="徽章 1以實心填滿">
            <a:extLst>
              <a:ext uri="{FF2B5EF4-FFF2-40B4-BE49-F238E27FC236}">
                <a16:creationId xmlns:a16="http://schemas.microsoft.com/office/drawing/2014/main" id="{E43D87A0-AFBC-8D9E-A4B8-8D11F9697AC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83412" y="2046639"/>
            <a:ext cx="879099" cy="879099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AB45020E-B225-65C5-0878-3B309A12F05F}"/>
              </a:ext>
            </a:extLst>
          </p:cNvPr>
          <p:cNvSpPr txBox="1"/>
          <p:nvPr/>
        </p:nvSpPr>
        <p:spPr>
          <a:xfrm>
            <a:off x="-3526" y="1193644"/>
            <a:ext cx="5234636" cy="646331"/>
          </a:xfrm>
          <a:prstGeom prst="rect">
            <a:avLst/>
          </a:prstGeom>
          <a:solidFill>
            <a:srgbClr val="FAFAD2"/>
          </a:solidFill>
        </p:spPr>
        <p:txBody>
          <a:bodyPr wrap="square">
            <a:spAutoFit/>
          </a:bodyPr>
          <a:lstStyle/>
          <a:p>
            <a:r>
              <a:rPr lang="zh-TW" altLang="en-US" sz="36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一、與形容詞有關的俗諺</a:t>
            </a:r>
            <a:endParaRPr lang="zh-TW" altLang="en-US" sz="36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6CBE5ECF-2BB3-FBB5-FCE2-05B054B8AC3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394" y="2451299"/>
            <a:ext cx="648072" cy="696591"/>
          </a:xfrm>
          <a:prstGeom prst="rect">
            <a:avLst/>
          </a:prstGeom>
        </p:spPr>
      </p:pic>
      <p:pic>
        <p:nvPicPr>
          <p:cNvPr id="8" name="B1語文天地二-曲目79-補充俗諺-1">
            <a:hlinkClick r:id="" action="ppaction://media"/>
            <a:extLst>
              <a:ext uri="{FF2B5EF4-FFF2-40B4-BE49-F238E27FC236}">
                <a16:creationId xmlns:a16="http://schemas.microsoft.com/office/drawing/2014/main" id="{B70D291B-D15D-0F02-E58D-DEB86CAEAE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5127" y="2162188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2713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1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5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6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2339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補充資料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FD934BD-C146-0C8C-8E6D-57DC45CD2BC7}"/>
              </a:ext>
            </a:extLst>
          </p:cNvPr>
          <p:cNvSpPr/>
          <p:nvPr/>
        </p:nvSpPr>
        <p:spPr>
          <a:xfrm>
            <a:off x="2759968" y="1989634"/>
            <a:ext cx="80157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54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歹竹出好筍。</a:t>
            </a:r>
            <a:endParaRPr lang="en-US" altLang="zh-TW" sz="5400" b="1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7BF662A2-1085-76D8-7C85-9166F37E43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107815"/>
              </p:ext>
            </p:extLst>
          </p:nvPr>
        </p:nvGraphicFramePr>
        <p:xfrm>
          <a:off x="2054019" y="3126459"/>
          <a:ext cx="8922199" cy="18288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669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3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音讀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Pháinn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tik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tshut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hó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sún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.</a:t>
                      </a:r>
                      <a:endParaRPr lang="zh-TW" altLang="en-US" sz="3600" b="1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latin typeface="微軟正黑體" pitchFamily="34" charset="-120"/>
                          <a:ea typeface="微軟正黑體" pitchFamily="34" charset="-120"/>
                        </a:rPr>
                        <a:t>註解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形容在惡劣的環境下仍能成長茁壯成優秀的人。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圖形 4" descr="識別證 以實心填滿">
            <a:extLst>
              <a:ext uri="{FF2B5EF4-FFF2-40B4-BE49-F238E27FC236}">
                <a16:creationId xmlns:a16="http://schemas.microsoft.com/office/drawing/2014/main" id="{FD654ED1-2BA9-3CE8-7C50-41D5C9619D9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983412" y="2046639"/>
            <a:ext cx="879099" cy="879099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5771CEF1-2579-2EA7-F091-9F3DC5576CD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394" y="2451299"/>
            <a:ext cx="648072" cy="696591"/>
          </a:xfrm>
          <a:prstGeom prst="rect">
            <a:avLst/>
          </a:prstGeom>
        </p:spPr>
      </p:pic>
      <p:pic>
        <p:nvPicPr>
          <p:cNvPr id="4" name="B1語文天地二-曲目79-補充俗諺-2">
            <a:hlinkClick r:id="" action="ppaction://media"/>
            <a:extLst>
              <a:ext uri="{FF2B5EF4-FFF2-40B4-BE49-F238E27FC236}">
                <a16:creationId xmlns:a16="http://schemas.microsoft.com/office/drawing/2014/main" id="{C1E70674-1C0F-3E3C-8B8E-6A70579D59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81030" y="2162188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83988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0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5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6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2339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補充資料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FD934BD-C146-0C8C-8E6D-57DC45CD2BC7}"/>
              </a:ext>
            </a:extLst>
          </p:cNvPr>
          <p:cNvSpPr/>
          <p:nvPr/>
        </p:nvSpPr>
        <p:spPr>
          <a:xfrm>
            <a:off x="2759968" y="1989634"/>
            <a:ext cx="80157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54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心歹無人知，喙歹上厲害。</a:t>
            </a:r>
            <a:endParaRPr lang="en-US" altLang="zh-TW" sz="5400" b="1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7BF662A2-1085-76D8-7C85-9166F37E43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358103"/>
              </p:ext>
            </p:extLst>
          </p:nvPr>
        </p:nvGraphicFramePr>
        <p:xfrm>
          <a:off x="2054019" y="3126459"/>
          <a:ext cx="8922199" cy="18288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669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3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音讀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Sim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pháinn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bô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lâng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tsai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,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tshuì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pháinn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siöng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lī-häi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.</a:t>
                      </a:r>
                      <a:endParaRPr lang="zh-TW" altLang="en-US" sz="3600" b="1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latin typeface="微軟正黑體" pitchFamily="34" charset="-120"/>
                          <a:ea typeface="微軟正黑體" pitchFamily="34" charset="-120"/>
                        </a:rPr>
                        <a:t>註解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提醒人要謹慎言行。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圖形 6" descr="徽章 3 以實心填滿">
            <a:extLst>
              <a:ext uri="{FF2B5EF4-FFF2-40B4-BE49-F238E27FC236}">
                <a16:creationId xmlns:a16="http://schemas.microsoft.com/office/drawing/2014/main" id="{5A087123-099C-C1E4-1EAA-EF1EB261C4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84111" y="2047338"/>
            <a:ext cx="878400" cy="878400"/>
          </a:xfrm>
          <a:prstGeom prst="rect">
            <a:avLst/>
          </a:prstGeom>
        </p:spPr>
      </p:pic>
      <p:pic>
        <p:nvPicPr>
          <p:cNvPr id="4" name="B1語文天地二-曲目79-補充俗諺-3">
            <a:hlinkClick r:id="" action="ppaction://media"/>
            <a:extLst>
              <a:ext uri="{FF2B5EF4-FFF2-40B4-BE49-F238E27FC236}">
                <a16:creationId xmlns:a16="http://schemas.microsoft.com/office/drawing/2014/main" id="{6767AB9E-0D98-ECE4-26B8-4F3BF41E73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8662" y="2127299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43840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4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5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6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2339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補充資料</a:t>
            </a: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AB45020E-B225-65C5-0878-3B309A12F05F}"/>
              </a:ext>
            </a:extLst>
          </p:cNvPr>
          <p:cNvSpPr txBox="1"/>
          <p:nvPr/>
        </p:nvSpPr>
        <p:spPr>
          <a:xfrm>
            <a:off x="0" y="1235678"/>
            <a:ext cx="5689453" cy="646331"/>
          </a:xfrm>
          <a:prstGeom prst="rect">
            <a:avLst/>
          </a:prstGeom>
          <a:solidFill>
            <a:srgbClr val="FAFAD2"/>
          </a:solidFill>
        </p:spPr>
        <p:txBody>
          <a:bodyPr wrap="square">
            <a:spAutoFit/>
          </a:bodyPr>
          <a:lstStyle/>
          <a:p>
            <a:r>
              <a:rPr lang="zh-TW" altLang="en-US" sz="36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二、與形容詞有關的歇後語</a:t>
            </a:r>
            <a:endParaRPr lang="zh-TW" altLang="en-US" sz="36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DF84B50-3179-A4E3-1755-978500B8D5BD}"/>
              </a:ext>
            </a:extLst>
          </p:cNvPr>
          <p:cNvSpPr/>
          <p:nvPr/>
        </p:nvSpPr>
        <p:spPr>
          <a:xfrm>
            <a:off x="2543944" y="1931753"/>
            <a:ext cx="80157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54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田中起廟</a:t>
            </a:r>
            <a:r>
              <a:rPr lang="en-US" altLang="zh-TW" sz="54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—</a:t>
            </a:r>
            <a:r>
              <a:rPr lang="zh-TW" altLang="en-US" sz="54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正經（種宮）</a:t>
            </a:r>
            <a:endParaRPr lang="en-US" altLang="zh-TW" sz="5400" b="1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BECF53BB-AF69-0D88-1DF9-C6063C8A78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397828"/>
              </p:ext>
            </p:extLst>
          </p:nvPr>
        </p:nvGraphicFramePr>
        <p:xfrm>
          <a:off x="1853527" y="3068578"/>
          <a:ext cx="10146335" cy="23774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669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772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音讀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Tshân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tiong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khí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biö</a:t>
                      </a:r>
                      <a:r>
                        <a:rPr lang="zh-TW" altLang="en-US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—</a:t>
                      </a:r>
                      <a:r>
                        <a:rPr lang="zh-TW" altLang="en-US" sz="3600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tsìng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-king.</a:t>
                      </a:r>
                      <a:endParaRPr lang="zh-TW" altLang="en-US" sz="3600" b="1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latin typeface="微軟正黑體" pitchFamily="34" charset="-120"/>
                          <a:ea typeface="微軟正黑體" pitchFamily="34" charset="-120"/>
                        </a:rPr>
                        <a:t>註解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在田裡本應種菜、種稻，如果蓋廟，就是「種宮」，閩南語「種宮」和「正經」音同。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9" name="圖形 8" descr="徽章 1以實心填滿">
            <a:extLst>
              <a:ext uri="{FF2B5EF4-FFF2-40B4-BE49-F238E27FC236}">
                <a16:creationId xmlns:a16="http://schemas.microsoft.com/office/drawing/2014/main" id="{BA4D4881-E863-B43B-8F7F-F1F352FCD1A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767387" y="1988757"/>
            <a:ext cx="879099" cy="879099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ABA6AFC-C38F-E270-6A1F-6AF300A7F22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715" y="2428306"/>
            <a:ext cx="648072" cy="696591"/>
          </a:xfrm>
          <a:prstGeom prst="rect">
            <a:avLst/>
          </a:prstGeom>
        </p:spPr>
      </p:pic>
      <p:pic>
        <p:nvPicPr>
          <p:cNvPr id="7" name="B1語文天地二-曲目79-補充俗諺-4">
            <a:hlinkClick r:id="" action="ppaction://media"/>
            <a:extLst>
              <a:ext uri="{FF2B5EF4-FFF2-40B4-BE49-F238E27FC236}">
                <a16:creationId xmlns:a16="http://schemas.microsoft.com/office/drawing/2014/main" id="{07296774-0318-3DFA-0349-C1709BD8FB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7340" y="2069418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11073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76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8DBC3096-391E-10E8-FAD0-13573CCD4B0E}"/>
              </a:ext>
            </a:extLst>
          </p:cNvPr>
          <p:cNvSpPr/>
          <p:nvPr/>
        </p:nvSpPr>
        <p:spPr>
          <a:xfrm>
            <a:off x="2838056" y="2205658"/>
            <a:ext cx="6497510" cy="252028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6600" b="1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形容詞</a:t>
            </a:r>
            <a:endParaRPr lang="zh-TW" altLang="en-US" sz="2800" b="1" dirty="0">
              <a:solidFill>
                <a:schemeClr val="tx1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4A28B703-82FE-E082-5D87-7A7038A2373F}"/>
              </a:ext>
            </a:extLst>
          </p:cNvPr>
          <p:cNvSpPr txBox="1"/>
          <p:nvPr/>
        </p:nvSpPr>
        <p:spPr>
          <a:xfrm>
            <a:off x="0" y="1158070"/>
            <a:ext cx="4464000" cy="830997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TW" altLang="en-US" sz="4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語文天地</a:t>
            </a:r>
            <a:r>
              <a:rPr lang="en-US" altLang="zh-TW" sz="4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en-US" altLang="zh-TW" sz="4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48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矩形: 圓角 22">
            <a:hlinkClick r:id="rId5" action="ppaction://hlinksldjump"/>
            <a:extLst>
              <a:ext uri="{FF2B5EF4-FFF2-40B4-BE49-F238E27FC236}">
                <a16:creationId xmlns:a16="http://schemas.microsoft.com/office/drawing/2014/main" id="{D2659BD6-BB30-7145-A98C-70BC7AF24EEF}"/>
              </a:ext>
            </a:extLst>
          </p:cNvPr>
          <p:cNvSpPr/>
          <p:nvPr/>
        </p:nvSpPr>
        <p:spPr>
          <a:xfrm>
            <a:off x="3295256" y="5581890"/>
            <a:ext cx="1359789" cy="493641"/>
          </a:xfrm>
          <a:prstGeom prst="roundRect">
            <a:avLst/>
          </a:prstGeom>
          <a:solidFill>
            <a:srgbClr val="4E8542">
              <a:alpha val="40000"/>
            </a:srgb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正文</a:t>
            </a:r>
          </a:p>
        </p:txBody>
      </p:sp>
      <p:sp>
        <p:nvSpPr>
          <p:cNvPr id="24" name="矩形: 圓角 23">
            <a:hlinkClick r:id="rId6" action="ppaction://hlinksldjump"/>
            <a:extLst>
              <a:ext uri="{FF2B5EF4-FFF2-40B4-BE49-F238E27FC236}">
                <a16:creationId xmlns:a16="http://schemas.microsoft.com/office/drawing/2014/main" id="{2B5E3929-D03B-8C15-15CB-08486C414182}"/>
              </a:ext>
            </a:extLst>
          </p:cNvPr>
          <p:cNvSpPr/>
          <p:nvPr/>
        </p:nvSpPr>
        <p:spPr>
          <a:xfrm>
            <a:off x="5478401" y="5581890"/>
            <a:ext cx="1471983" cy="493641"/>
          </a:xfrm>
          <a:prstGeom prst="roundRect">
            <a:avLst/>
          </a:prstGeom>
          <a:solidFill>
            <a:srgbClr val="4E8542">
              <a:alpha val="40000"/>
            </a:srgb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學習單</a:t>
            </a:r>
          </a:p>
        </p:txBody>
      </p:sp>
      <p:sp>
        <p:nvSpPr>
          <p:cNvPr id="25" name="矩形: 圓角 24">
            <a:hlinkClick r:id="rId7" action="ppaction://hlinksldjump"/>
            <a:extLst>
              <a:ext uri="{FF2B5EF4-FFF2-40B4-BE49-F238E27FC236}">
                <a16:creationId xmlns:a16="http://schemas.microsoft.com/office/drawing/2014/main" id="{41F40DC6-8F03-6A9E-BED0-FAB5DD147EE5}"/>
              </a:ext>
            </a:extLst>
          </p:cNvPr>
          <p:cNvSpPr/>
          <p:nvPr/>
        </p:nvSpPr>
        <p:spPr>
          <a:xfrm>
            <a:off x="7773740" y="5581890"/>
            <a:ext cx="1872208" cy="493641"/>
          </a:xfrm>
          <a:prstGeom prst="roundRect">
            <a:avLst/>
          </a:prstGeom>
          <a:solidFill>
            <a:srgbClr val="4E8542">
              <a:alpha val="40000"/>
            </a:srgb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補充資料</a:t>
            </a:r>
          </a:p>
        </p:txBody>
      </p:sp>
      <p:pic>
        <p:nvPicPr>
          <p:cNvPr id="27" name="圖形 26" descr="徽章 (全新) 以實心填滿">
            <a:extLst>
              <a:ext uri="{FF2B5EF4-FFF2-40B4-BE49-F238E27FC236}">
                <a16:creationId xmlns:a16="http://schemas.microsoft.com/office/drawing/2014/main" id="{9B84A2ED-750E-614C-43E3-46B8DE078C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38056" y="5618331"/>
            <a:ext cx="457200" cy="457200"/>
          </a:xfrm>
          <a:prstGeom prst="rect">
            <a:avLst/>
          </a:prstGeom>
        </p:spPr>
      </p:pic>
      <p:pic>
        <p:nvPicPr>
          <p:cNvPr id="28" name="圖形 27" descr="徽章 (全新) 以實心填滿">
            <a:extLst>
              <a:ext uri="{FF2B5EF4-FFF2-40B4-BE49-F238E27FC236}">
                <a16:creationId xmlns:a16="http://schemas.microsoft.com/office/drawing/2014/main" id="{CE9ADEC2-5414-F967-D70D-529A4554A5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993408" y="5618331"/>
            <a:ext cx="457200" cy="457200"/>
          </a:xfrm>
          <a:prstGeom prst="rect">
            <a:avLst/>
          </a:prstGeom>
        </p:spPr>
      </p:pic>
      <p:pic>
        <p:nvPicPr>
          <p:cNvPr id="29" name="圖形 28" descr="徽章 (全新) 以實心填滿">
            <a:extLst>
              <a:ext uri="{FF2B5EF4-FFF2-40B4-BE49-F238E27FC236}">
                <a16:creationId xmlns:a16="http://schemas.microsoft.com/office/drawing/2014/main" id="{9A177064-D81C-F9FF-F8E8-AF36484A37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288747" y="5618331"/>
            <a:ext cx="457200" cy="457200"/>
          </a:xfrm>
          <a:prstGeom prst="rect">
            <a:avLst/>
          </a:prstGeom>
        </p:spPr>
      </p:pic>
      <p:pic>
        <p:nvPicPr>
          <p:cNvPr id="3" name="B1語文天地二-曲目78-正文-1">
            <a:hlinkClick r:id="" action="ppaction://media"/>
            <a:extLst>
              <a:ext uri="{FF2B5EF4-FFF2-40B4-BE49-F238E27FC236}">
                <a16:creationId xmlns:a16="http://schemas.microsoft.com/office/drawing/2014/main" id="{9DE487B5-DF4F-025D-0AB5-E5DA6A61E2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1150" y="1249568"/>
            <a:ext cx="648000" cy="6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3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5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6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2339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補充資料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FD934BD-C146-0C8C-8E6D-57DC45CD2BC7}"/>
              </a:ext>
            </a:extLst>
          </p:cNvPr>
          <p:cNvSpPr/>
          <p:nvPr/>
        </p:nvSpPr>
        <p:spPr>
          <a:xfrm>
            <a:off x="2671970" y="1629594"/>
            <a:ext cx="79895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54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十二月天睏厝頂</a:t>
            </a:r>
            <a:r>
              <a:rPr lang="en-US" altLang="zh-TW" sz="54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—</a:t>
            </a:r>
            <a:r>
              <a:rPr lang="zh-TW" altLang="en-US" sz="54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凍霜</a:t>
            </a:r>
            <a:endParaRPr lang="en-US" altLang="zh-TW" sz="5400" b="1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7BF662A2-1085-76D8-7C85-9166F37E43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08630"/>
              </p:ext>
            </p:extLst>
          </p:nvPr>
        </p:nvGraphicFramePr>
        <p:xfrm>
          <a:off x="2894788" y="2766419"/>
          <a:ext cx="8024954" cy="292608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3201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04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音讀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Tsãp-jī-guçh-thinn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khùn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tshù-tíng</a:t>
                      </a:r>
                      <a:endParaRPr lang="en-US" altLang="zh-TW" sz="3600" b="1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—</a:t>
                      </a:r>
                      <a:r>
                        <a:rPr lang="zh-TW" altLang="en-US" sz="3600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3600" b="1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tàng-sng</a:t>
                      </a:r>
                      <a:r>
                        <a:rPr lang="en-US" altLang="zh-TW" sz="3600" b="1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微軟正黑體" panose="020B0604030504040204" pitchFamily="34" charset="-120"/>
                        </a:rPr>
                        <a:t>.</a:t>
                      </a:r>
                      <a:endParaRPr lang="zh-TW" altLang="en-US" sz="3600" b="1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latin typeface="微軟正黑體" pitchFamily="34" charset="-120"/>
                          <a:ea typeface="微軟正黑體" pitchFamily="34" charset="-120"/>
                        </a:rPr>
                        <a:t>註解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十二月天氣寒冷，若睡在屋頂，肯定會被霜凍著。形容人吝嗇、小氣的意思。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圖形 4" descr="識別證 以實心填滿">
            <a:extLst>
              <a:ext uri="{FF2B5EF4-FFF2-40B4-BE49-F238E27FC236}">
                <a16:creationId xmlns:a16="http://schemas.microsoft.com/office/drawing/2014/main" id="{FD654ED1-2BA9-3CE8-7C50-41D5C9619D9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895414" y="1686599"/>
            <a:ext cx="876227" cy="879099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5D7F99FA-D043-89A9-5FF4-B16AB6F8A7F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707" y="2082265"/>
            <a:ext cx="648072" cy="696591"/>
          </a:xfrm>
          <a:prstGeom prst="rect">
            <a:avLst/>
          </a:prstGeom>
        </p:spPr>
      </p:pic>
      <p:pic>
        <p:nvPicPr>
          <p:cNvPr id="8" name="B1語文天地二-曲目79-補充俗諺-5">
            <a:hlinkClick r:id="" action="ppaction://media"/>
            <a:extLst>
              <a:ext uri="{FF2B5EF4-FFF2-40B4-BE49-F238E27FC236}">
                <a16:creationId xmlns:a16="http://schemas.microsoft.com/office/drawing/2014/main" id="{9326C6B6-6CD5-604A-E787-6405E4047A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10466" y="1802148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23121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6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5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6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2339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補充資料</a:t>
            </a: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AB45020E-B225-65C5-0878-3B309A12F05F}"/>
              </a:ext>
            </a:extLst>
          </p:cNvPr>
          <p:cNvSpPr txBox="1"/>
          <p:nvPr/>
        </p:nvSpPr>
        <p:spPr>
          <a:xfrm>
            <a:off x="0" y="1102381"/>
            <a:ext cx="2953149" cy="646331"/>
          </a:xfrm>
          <a:prstGeom prst="rect">
            <a:avLst/>
          </a:prstGeom>
          <a:solidFill>
            <a:srgbClr val="FAFAD2"/>
          </a:solidFill>
        </p:spPr>
        <p:txBody>
          <a:bodyPr wrap="square">
            <a:spAutoFit/>
          </a:bodyPr>
          <a:lstStyle/>
          <a:p>
            <a:r>
              <a:rPr lang="zh-TW" altLang="en-US" sz="36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三、傳統唸謠</a:t>
            </a:r>
            <a:endParaRPr lang="zh-TW" altLang="en-US" sz="36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DF84B50-3179-A4E3-1755-978500B8D5BD}"/>
              </a:ext>
            </a:extLst>
          </p:cNvPr>
          <p:cNvSpPr/>
          <p:nvPr/>
        </p:nvSpPr>
        <p:spPr>
          <a:xfrm>
            <a:off x="954720" y="1792774"/>
            <a:ext cx="110900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8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（一）火金蛄</a:t>
            </a:r>
          </a:p>
          <a:p>
            <a:r>
              <a:rPr lang="zh-TW" altLang="en-US" sz="48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火金蛄，來食茶；茶燒燒，食弓蕉。</a:t>
            </a:r>
          </a:p>
          <a:p>
            <a:r>
              <a:rPr lang="zh-TW" altLang="en-US" sz="48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弓蕉冷冷食龍眼，龍眼愛擘殼，</a:t>
            </a:r>
          </a:p>
          <a:p>
            <a:r>
              <a:rPr lang="zh-TW" altLang="en-US" sz="48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換來食林菝，林菝仔全全子，</a:t>
            </a:r>
          </a:p>
          <a:p>
            <a:r>
              <a:rPr lang="zh-TW" altLang="en-US" sz="48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害阮食一下落喙齒。</a:t>
            </a:r>
            <a:endParaRPr lang="en-US" altLang="zh-TW" sz="4800" b="1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pic>
        <p:nvPicPr>
          <p:cNvPr id="9" name="圖片 8" descr="一張含有 文字, 向量圖形, 玩具, 布偶 的圖片&#10;&#10;自動產生的描述">
            <a:extLst>
              <a:ext uri="{FF2B5EF4-FFF2-40B4-BE49-F238E27FC236}">
                <a16:creationId xmlns:a16="http://schemas.microsoft.com/office/drawing/2014/main" id="{10525A24-7698-205F-F6CF-0681FE96EE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550" y="3789834"/>
            <a:ext cx="2651541" cy="2413816"/>
          </a:xfrm>
          <a:prstGeom prst="rect">
            <a:avLst/>
          </a:prstGeom>
        </p:spPr>
      </p:pic>
      <p:pic>
        <p:nvPicPr>
          <p:cNvPr id="2" name="B1語文天地二-曲目81-火金蛄-1">
            <a:hlinkClick r:id="" action="ppaction://media"/>
            <a:extLst>
              <a:ext uri="{FF2B5EF4-FFF2-40B4-BE49-F238E27FC236}">
                <a16:creationId xmlns:a16="http://schemas.microsoft.com/office/drawing/2014/main" id="{56BC8EE1-0D1C-CD47-B680-451528A290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86800" y="334800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10602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2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5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6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2339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補充資料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DF84B50-3179-A4E3-1755-978500B8D5BD}"/>
              </a:ext>
            </a:extLst>
          </p:cNvPr>
          <p:cNvSpPr/>
          <p:nvPr/>
        </p:nvSpPr>
        <p:spPr>
          <a:xfrm>
            <a:off x="550179" y="1009967"/>
            <a:ext cx="1109005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8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（二）天烏烏</a:t>
            </a:r>
          </a:p>
          <a:p>
            <a:r>
              <a:rPr lang="zh-TW" altLang="en-US" sz="48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天烏烏欲落雨，阿公仔攑鋤頭欲掘芋，</a:t>
            </a:r>
          </a:p>
          <a:p>
            <a:r>
              <a:rPr lang="zh-TW" altLang="en-US" sz="48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掘啊掘，掘啊掘，掘著一尾旋鰡嘏，</a:t>
            </a:r>
          </a:p>
          <a:p>
            <a:r>
              <a:rPr lang="zh-TW" altLang="en-US" sz="48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伊啊嘿著真正趣味。</a:t>
            </a:r>
          </a:p>
          <a:p>
            <a:r>
              <a:rPr lang="zh-TW" altLang="en-US" sz="48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阿公仔欲煮鹹，阿媽欲煮汫，</a:t>
            </a:r>
          </a:p>
          <a:p>
            <a:r>
              <a:rPr lang="zh-TW" altLang="en-US" sz="48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兩人相拍挵破鼎，</a:t>
            </a:r>
          </a:p>
          <a:p>
            <a:r>
              <a:rPr lang="zh-TW" altLang="en-US" sz="48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伊啊嘿著啷噹叱噹嗆，哇哈哈。</a:t>
            </a:r>
            <a:endParaRPr lang="en-US" altLang="zh-TW" sz="4800" b="1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pic>
        <p:nvPicPr>
          <p:cNvPr id="2" name="圖片 1" descr="一張含有 花, 植物 的圖片&#10;&#10;自動產生的描述">
            <a:extLst>
              <a:ext uri="{FF2B5EF4-FFF2-40B4-BE49-F238E27FC236}">
                <a16:creationId xmlns:a16="http://schemas.microsoft.com/office/drawing/2014/main" id="{F4DE0FD6-406E-479C-89E8-F6B8F998E0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839622" y="3429794"/>
            <a:ext cx="1942187" cy="2659783"/>
          </a:xfrm>
          <a:prstGeom prst="rect">
            <a:avLst/>
          </a:prstGeom>
        </p:spPr>
      </p:pic>
      <p:pic>
        <p:nvPicPr>
          <p:cNvPr id="3" name="B1語文天地二-曲目82-天烏烏-1">
            <a:hlinkClick r:id="" action="ppaction://media"/>
            <a:extLst>
              <a:ext uri="{FF2B5EF4-FFF2-40B4-BE49-F238E27FC236}">
                <a16:creationId xmlns:a16="http://schemas.microsoft.com/office/drawing/2014/main" id="{3210DA5C-C78A-E4EC-7796-6FDD64C519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86800" y="334800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32584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11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>
            <a:extLst>
              <a:ext uri="{FF2B5EF4-FFF2-40B4-BE49-F238E27FC236}">
                <a16:creationId xmlns:a16="http://schemas.microsoft.com/office/drawing/2014/main" id="{5CC53545-D027-D730-C1E4-7A47CB092DEC}"/>
              </a:ext>
            </a:extLst>
          </p:cNvPr>
          <p:cNvSpPr txBox="1"/>
          <p:nvPr/>
        </p:nvSpPr>
        <p:spPr>
          <a:xfrm>
            <a:off x="4230753" y="2637706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7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此為最後一頁</a:t>
            </a:r>
          </a:p>
        </p:txBody>
      </p:sp>
      <p:pic>
        <p:nvPicPr>
          <p:cNvPr id="9" name="圖形 8" descr="打開的書">
            <a:extLst>
              <a:ext uri="{FF2B5EF4-FFF2-40B4-BE49-F238E27FC236}">
                <a16:creationId xmlns:a16="http://schemas.microsoft.com/office/drawing/2014/main" id="{6CD32192-ED21-E4E7-832D-8D89E8C287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0630" y="1413570"/>
            <a:ext cx="3572151" cy="3572151"/>
          </a:xfrm>
          <a:prstGeom prst="rect">
            <a:avLst/>
          </a:prstGeom>
        </p:spPr>
      </p:pic>
      <p:pic>
        <p:nvPicPr>
          <p:cNvPr id="12" name="圖片 11" descr="一張含有 文字 的圖片&#10;&#10;自動產生的描述">
            <a:extLst>
              <a:ext uri="{FF2B5EF4-FFF2-40B4-BE49-F238E27FC236}">
                <a16:creationId xmlns:a16="http://schemas.microsoft.com/office/drawing/2014/main" id="{4C3795E7-4FF3-1382-0D3B-99D22803B2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414" y="4725938"/>
            <a:ext cx="3734943" cy="1811095"/>
          </a:xfrm>
          <a:prstGeom prst="rect">
            <a:avLst/>
          </a:prstGeom>
        </p:spPr>
      </p:pic>
      <p:pic>
        <p:nvPicPr>
          <p:cNvPr id="13" name="圖片 12">
            <a:hlinkClick r:id="rId7" action="ppaction://hlinksldjump"/>
            <a:extLst>
              <a:ext uri="{FF2B5EF4-FFF2-40B4-BE49-F238E27FC236}">
                <a16:creationId xmlns:a16="http://schemas.microsoft.com/office/drawing/2014/main" id="{E974B2A1-C098-49CD-06DE-9E0D8352A91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604" y="205496"/>
            <a:ext cx="776026" cy="77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1568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圖片 19">
            <a:hlinkClick r:id="rId3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50" y="287165"/>
            <a:ext cx="612000" cy="612000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E913C1F8-0EB2-D468-A7C8-1C8B07457A32}"/>
              </a:ext>
            </a:extLst>
          </p:cNvPr>
          <p:cNvSpPr txBox="1"/>
          <p:nvPr/>
        </p:nvSpPr>
        <p:spPr>
          <a:xfrm>
            <a:off x="201224" y="1030428"/>
            <a:ext cx="2952401" cy="5847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1.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形貌、體積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5145C303-4A77-1626-F14E-3864A30BD2FF}"/>
              </a:ext>
            </a:extLst>
          </p:cNvPr>
          <p:cNvSpPr txBox="1"/>
          <p:nvPr/>
        </p:nvSpPr>
        <p:spPr>
          <a:xfrm>
            <a:off x="11639822" y="635250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</a:rPr>
              <a:t>68</a:t>
            </a:r>
            <a:endParaRPr lang="zh-TW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6DB672F-DFC5-D6D9-B218-05C3510A2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743572"/>
              </p:ext>
            </p:extLst>
          </p:nvPr>
        </p:nvGraphicFramePr>
        <p:xfrm>
          <a:off x="294358" y="1700766"/>
          <a:ext cx="11593288" cy="246888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624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2290836873"/>
                    </a:ext>
                  </a:extLst>
                </a:gridCol>
                <a:gridCol w="4568304">
                  <a:extLst>
                    <a:ext uri="{9D8B030D-6E8A-4147-A177-3AD203B41FA5}">
                      <a16:colId xmlns:a16="http://schemas.microsoft.com/office/drawing/2014/main" val="1280638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語 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 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註 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例 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飽滇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itchFamily="2" charset="-120"/>
                        </a:rPr>
                        <a:t>pá-tīnn</a:t>
                      </a:r>
                      <a:endParaRPr lang="zh-TW" altLang="en-US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充足飽滿。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itchFamily="2" charset="-120"/>
                          <a:ea typeface="台灣楷體" pitchFamily="2" charset="-120"/>
                        </a:rPr>
                        <a:t>水池仔已經飽滇矣。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瘦抽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sán-thiu</a:t>
                      </a:r>
                      <a:r>
                        <a:rPr lang="en-US" altLang="zh-TW" sz="3600" b="0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 / </a:t>
                      </a: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thio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形容一個人的身材細瘦、高䠷。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阿叔生做誠瘦抽。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175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942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字方塊 15">
            <a:extLst>
              <a:ext uri="{FF2B5EF4-FFF2-40B4-BE49-F238E27FC236}">
                <a16:creationId xmlns:a16="http://schemas.microsoft.com/office/drawing/2014/main" id="{E913C1F8-0EB2-D468-A7C8-1C8B07457A32}"/>
              </a:ext>
            </a:extLst>
          </p:cNvPr>
          <p:cNvSpPr txBox="1"/>
          <p:nvPr/>
        </p:nvSpPr>
        <p:spPr>
          <a:xfrm>
            <a:off x="201224" y="1030428"/>
            <a:ext cx="4597838" cy="5847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2.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口味、顏色、氣味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5145C303-4A77-1626-F14E-3864A30BD2FF}"/>
              </a:ext>
            </a:extLst>
          </p:cNvPr>
          <p:cNvSpPr txBox="1"/>
          <p:nvPr/>
        </p:nvSpPr>
        <p:spPr>
          <a:xfrm>
            <a:off x="11639822" y="635250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</a:rPr>
              <a:t>68</a:t>
            </a:r>
            <a:endParaRPr lang="zh-TW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6DB672F-DFC5-D6D9-B218-05C3510A2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270322"/>
              </p:ext>
            </p:extLst>
          </p:nvPr>
        </p:nvGraphicFramePr>
        <p:xfrm>
          <a:off x="294358" y="1700766"/>
          <a:ext cx="11561488" cy="42062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554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8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2290836873"/>
                    </a:ext>
                  </a:extLst>
                </a:gridCol>
                <a:gridCol w="4104456">
                  <a:extLst>
                    <a:ext uri="{9D8B030D-6E8A-4147-A177-3AD203B41FA5}">
                      <a16:colId xmlns:a16="http://schemas.microsoft.com/office/drawing/2014/main" val="1280638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語 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 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註 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例 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itchFamily="2" charset="-120"/>
                        </a:rPr>
                        <a:t>mî</a:t>
                      </a:r>
                      <a:endParaRPr lang="zh-TW" altLang="en-US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口感細嫩或觸感柔軟。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itchFamily="2" charset="-120"/>
                          <a:ea typeface="台灣楷體" pitchFamily="2" charset="-120"/>
                        </a:rPr>
                        <a:t>阿爸上愛食又閣綿又閣鬆的雞卵糕。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清芳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tshing-phang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氣味清香芬芳。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公園內的花蕊真清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芳。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17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殕殕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phú-phú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模糊、灰暗或不鮮明的顏色。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這領衫的色水殕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殕。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82062"/>
                  </a:ext>
                </a:extLst>
              </a:tr>
            </a:tbl>
          </a:graphicData>
        </a:graphic>
      </p:graphicFrame>
      <p:pic>
        <p:nvPicPr>
          <p:cNvPr id="3" name="圖片 2">
            <a:hlinkClick r:id="rId3" action="ppaction://hlinksldjump"/>
            <a:extLst>
              <a:ext uri="{FF2B5EF4-FFF2-40B4-BE49-F238E27FC236}">
                <a16:creationId xmlns:a16="http://schemas.microsoft.com/office/drawing/2014/main" id="{0EE75D9E-A44D-9CDC-5BC7-20E1B31CA9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50" y="287165"/>
            <a:ext cx="612000" cy="6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91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字方塊 15">
            <a:extLst>
              <a:ext uri="{FF2B5EF4-FFF2-40B4-BE49-F238E27FC236}">
                <a16:creationId xmlns:a16="http://schemas.microsoft.com/office/drawing/2014/main" id="{E913C1F8-0EB2-D468-A7C8-1C8B07457A32}"/>
              </a:ext>
            </a:extLst>
          </p:cNvPr>
          <p:cNvSpPr txBox="1"/>
          <p:nvPr/>
        </p:nvSpPr>
        <p:spPr>
          <a:xfrm>
            <a:off x="201224" y="1030428"/>
            <a:ext cx="4597838" cy="5847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3.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境況、狀態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5145C303-4A77-1626-F14E-3864A30BD2FF}"/>
              </a:ext>
            </a:extLst>
          </p:cNvPr>
          <p:cNvSpPr txBox="1"/>
          <p:nvPr/>
        </p:nvSpPr>
        <p:spPr>
          <a:xfrm>
            <a:off x="11639822" y="635250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</a:rPr>
              <a:t>69</a:t>
            </a:r>
            <a:endParaRPr lang="zh-TW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6DB672F-DFC5-D6D9-B218-05C3510A2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211347"/>
              </p:ext>
            </p:extLst>
          </p:nvPr>
        </p:nvGraphicFramePr>
        <p:xfrm>
          <a:off x="294358" y="1700766"/>
          <a:ext cx="11593288" cy="315087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84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81572">
                  <a:extLst>
                    <a:ext uri="{9D8B030D-6E8A-4147-A177-3AD203B41FA5}">
                      <a16:colId xmlns:a16="http://schemas.microsoft.com/office/drawing/2014/main" val="2290836873"/>
                    </a:ext>
                  </a:extLst>
                </a:gridCol>
                <a:gridCol w="4439060">
                  <a:extLst>
                    <a:ext uri="{9D8B030D-6E8A-4147-A177-3AD203B41FA5}">
                      <a16:colId xmlns:a16="http://schemas.microsoft.com/office/drawing/2014/main" val="1280638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語 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 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註 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例 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密密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itchFamily="2" charset="-120"/>
                        </a:rPr>
                        <a:t>bãt-bãt</a:t>
                      </a:r>
                      <a:endParaRPr lang="zh-TW" altLang="en-US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密合。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itchFamily="2" charset="-120"/>
                          <a:ea typeface="台灣楷體" pitchFamily="2" charset="-120"/>
                        </a:rPr>
                        <a:t>鴨卵密密也有縫。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利便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lī-piän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方便、便利。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臺灣的交通誠利便。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17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虯虯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khiû-khiû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蜷曲。通常用來形容毛髮。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阿媽的頭毛虯虯。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5810385"/>
                  </a:ext>
                </a:extLst>
              </a:tr>
            </a:tbl>
          </a:graphicData>
        </a:graphic>
      </p:graphicFrame>
      <p:pic>
        <p:nvPicPr>
          <p:cNvPr id="3" name="圖片 2">
            <a:hlinkClick r:id="rId3" action="ppaction://hlinksldjump"/>
            <a:extLst>
              <a:ext uri="{FF2B5EF4-FFF2-40B4-BE49-F238E27FC236}">
                <a16:creationId xmlns:a16="http://schemas.microsoft.com/office/drawing/2014/main" id="{DE43F9C7-786E-CBEF-FAB4-8EF3C6DBE6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50" y="287165"/>
            <a:ext cx="612000" cy="6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65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字方塊 15">
            <a:extLst>
              <a:ext uri="{FF2B5EF4-FFF2-40B4-BE49-F238E27FC236}">
                <a16:creationId xmlns:a16="http://schemas.microsoft.com/office/drawing/2014/main" id="{E913C1F8-0EB2-D468-A7C8-1C8B07457A32}"/>
              </a:ext>
            </a:extLst>
          </p:cNvPr>
          <p:cNvSpPr txBox="1"/>
          <p:nvPr/>
        </p:nvSpPr>
        <p:spPr>
          <a:xfrm>
            <a:off x="201224" y="1030428"/>
            <a:ext cx="4597838" cy="5847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4.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性質、程度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5145C303-4A77-1626-F14E-3864A30BD2FF}"/>
              </a:ext>
            </a:extLst>
          </p:cNvPr>
          <p:cNvSpPr txBox="1"/>
          <p:nvPr/>
        </p:nvSpPr>
        <p:spPr>
          <a:xfrm>
            <a:off x="11639822" y="635250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</a:rPr>
              <a:t>69</a:t>
            </a:r>
            <a:endParaRPr lang="zh-TW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6DB672F-DFC5-D6D9-B218-05C3510A2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333285"/>
              </p:ext>
            </p:extLst>
          </p:nvPr>
        </p:nvGraphicFramePr>
        <p:xfrm>
          <a:off x="190550" y="1700766"/>
          <a:ext cx="11809312" cy="42062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41612">
                  <a:extLst>
                    <a:ext uri="{9D8B030D-6E8A-4147-A177-3AD203B41FA5}">
                      <a16:colId xmlns:a16="http://schemas.microsoft.com/office/drawing/2014/main" val="2290836873"/>
                    </a:ext>
                  </a:extLst>
                </a:gridCol>
                <a:gridCol w="4551276">
                  <a:extLst>
                    <a:ext uri="{9D8B030D-6E8A-4147-A177-3AD203B41FA5}">
                      <a16:colId xmlns:a16="http://schemas.microsoft.com/office/drawing/2014/main" val="1280638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語 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 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註 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例 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正港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itchFamily="2" charset="-120"/>
                        </a:rPr>
                        <a:t>tsiànn-káng</a:t>
                      </a:r>
                      <a:endParaRPr lang="zh-TW" altLang="en-US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指正宗道地的。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itchFamily="2" charset="-120"/>
                          <a:ea typeface="台灣楷體" pitchFamily="2" charset="-120"/>
                        </a:rPr>
                        <a:t>這是正港貨，逐家會當放心仔買。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硬篤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ngë</a:t>
                      </a:r>
                      <a:r>
                        <a:rPr lang="en-US" altLang="zh-TW" sz="3600" b="0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 / </a:t>
                      </a: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ngī-táu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困難、艱鉅。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這項工課真硬篤。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17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有路用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ü-</a:t>
                      </a: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löo</a:t>
                      </a:r>
                      <a:r>
                        <a:rPr lang="en-US" altLang="zh-TW" sz="3600" b="0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-</a:t>
                      </a: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īng</a:t>
                      </a:r>
                      <a:r>
                        <a:rPr lang="en-US" altLang="zh-TW" sz="3600" b="0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 / </a:t>
                      </a: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iöng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有用處、有益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處。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咱愛認真拍拚，將來做一个有路用的人。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5219132"/>
                  </a:ext>
                </a:extLst>
              </a:tr>
            </a:tbl>
          </a:graphicData>
        </a:graphic>
      </p:graphicFrame>
      <p:pic>
        <p:nvPicPr>
          <p:cNvPr id="3" name="圖片 2">
            <a:hlinkClick r:id="rId3" action="ppaction://hlinksldjump"/>
            <a:extLst>
              <a:ext uri="{FF2B5EF4-FFF2-40B4-BE49-F238E27FC236}">
                <a16:creationId xmlns:a16="http://schemas.microsoft.com/office/drawing/2014/main" id="{037ACB01-118F-2AE8-ABD1-540348B980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50" y="287165"/>
            <a:ext cx="612000" cy="6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53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5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6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E913C1F8-0EB2-D468-A7C8-1C8B07457A32}"/>
              </a:ext>
            </a:extLst>
          </p:cNvPr>
          <p:cNvSpPr txBox="1"/>
          <p:nvPr/>
        </p:nvSpPr>
        <p:spPr>
          <a:xfrm>
            <a:off x="666274" y="1413570"/>
            <a:ext cx="10857863" cy="25545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形容詞就是用來說明「人、代誌、物件」的形狀、性質。形容詞會使是兩字以上的複詞，嘛會當是單獨一个字的詞，閣會使重疊</a:t>
            </a:r>
            <a:endParaRPr lang="en-US" altLang="zh-TW" sz="40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r>
              <a:rPr lang="zh-TW" altLang="en-US" sz="4000" dirty="0">
                <a:latin typeface="台灣楷體" panose="02010604000101010101" pitchFamily="2" charset="-120"/>
                <a:ea typeface="台灣楷體" panose="02010604000101010101" pitchFamily="2" charset="-120"/>
              </a:rPr>
              <a:t>來加強語氣。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5145C303-4A77-1626-F14E-3864A30BD2FF}"/>
              </a:ext>
            </a:extLst>
          </p:cNvPr>
          <p:cNvSpPr txBox="1"/>
          <p:nvPr/>
        </p:nvSpPr>
        <p:spPr>
          <a:xfrm>
            <a:off x="11639822" y="635250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</a:rPr>
              <a:t>68</a:t>
            </a:r>
            <a:endParaRPr lang="zh-TW" altLang="en-US" dirty="0">
              <a:solidFill>
                <a:schemeClr val="bg1"/>
              </a:solidFill>
            </a:endParaRPr>
          </a:p>
        </p:txBody>
      </p:sp>
      <p:pic>
        <p:nvPicPr>
          <p:cNvPr id="3" name="圖片 2" descr="一張含有 玩具, 室內 的圖片&#10;&#10;自動產生的描述">
            <a:extLst>
              <a:ext uri="{FF2B5EF4-FFF2-40B4-BE49-F238E27FC236}">
                <a16:creationId xmlns:a16="http://schemas.microsoft.com/office/drawing/2014/main" id="{27D522BD-951B-11BE-F511-67360A81E1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012" y="3175590"/>
            <a:ext cx="2555665" cy="3025210"/>
          </a:xfrm>
          <a:prstGeom prst="rect">
            <a:avLst/>
          </a:prstGeom>
        </p:spPr>
      </p:pic>
      <p:pic>
        <p:nvPicPr>
          <p:cNvPr id="4" name="B1語文天地二-曲目78-正文-2">
            <a:hlinkClick r:id="" action="ppaction://media"/>
            <a:extLst>
              <a:ext uri="{FF2B5EF4-FFF2-40B4-BE49-F238E27FC236}">
                <a16:creationId xmlns:a16="http://schemas.microsoft.com/office/drawing/2014/main" id="{0D271F72-A24F-6AB8-730D-E8BB60B062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0400" y="334800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71942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35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5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16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E913C1F8-0EB2-D468-A7C8-1C8B07457A32}"/>
              </a:ext>
            </a:extLst>
          </p:cNvPr>
          <p:cNvSpPr txBox="1"/>
          <p:nvPr/>
        </p:nvSpPr>
        <p:spPr>
          <a:xfrm>
            <a:off x="201224" y="1030428"/>
            <a:ext cx="2952401" cy="5847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1.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形貌、體積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5145C303-4A77-1626-F14E-3864A30BD2FF}"/>
              </a:ext>
            </a:extLst>
          </p:cNvPr>
          <p:cNvSpPr txBox="1"/>
          <p:nvPr/>
        </p:nvSpPr>
        <p:spPr>
          <a:xfrm>
            <a:off x="11639822" y="635250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</a:rPr>
              <a:t>68</a:t>
            </a:r>
            <a:endParaRPr lang="zh-TW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6DB672F-DFC5-D6D9-B218-05C3510A2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366221"/>
              </p:ext>
            </p:extLst>
          </p:nvPr>
        </p:nvGraphicFramePr>
        <p:xfrm>
          <a:off x="294358" y="1700766"/>
          <a:ext cx="11593288" cy="42062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554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4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25536">
                  <a:extLst>
                    <a:ext uri="{9D8B030D-6E8A-4147-A177-3AD203B41FA5}">
                      <a16:colId xmlns:a16="http://schemas.microsoft.com/office/drawing/2014/main" val="2290836873"/>
                    </a:ext>
                  </a:extLst>
                </a:gridCol>
                <a:gridCol w="4568304">
                  <a:extLst>
                    <a:ext uri="{9D8B030D-6E8A-4147-A177-3AD203B41FA5}">
                      <a16:colId xmlns:a16="http://schemas.microsoft.com/office/drawing/2014/main" val="1280638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語 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 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註 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例 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itchFamily="2" charset="-120"/>
                        </a:rPr>
                        <a:t>bái</a:t>
                      </a:r>
                      <a:endParaRPr lang="zh-TW" altLang="en-US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醜陋、惡劣、差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勁。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itchFamily="2" charset="-120"/>
                          <a:ea typeface="台灣楷體" pitchFamily="2" charset="-120"/>
                        </a:rPr>
                        <a:t>這个木工的工夫袂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itchFamily="2" charset="-120"/>
                        <a:ea typeface="台灣楷體" pitchFamily="2" charset="-120"/>
                      </a:endParaRPr>
                    </a:p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itchFamily="2" charset="-120"/>
                          <a:ea typeface="台灣楷體" pitchFamily="2" charset="-120"/>
                        </a:rPr>
                        <a:t>䆀。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8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       </a:t>
                      </a:r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躼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lò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人長得高。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阿忠生做誠懸，人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攏叫伊「躼跤仔」。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17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khuah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寬大、寬鬆、寬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廣。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我的房間誠開闊。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7346000"/>
                  </a:ext>
                </a:extLst>
              </a:tr>
            </a:tbl>
          </a:graphicData>
        </a:graphic>
      </p:graphicFrame>
      <p:pic>
        <p:nvPicPr>
          <p:cNvPr id="7" name="B1語文天地二-曲目78-正文-8">
            <a:hlinkClick r:id="" action="ppaction://media"/>
            <a:extLst>
              <a:ext uri="{FF2B5EF4-FFF2-40B4-BE49-F238E27FC236}">
                <a16:creationId xmlns:a16="http://schemas.microsoft.com/office/drawing/2014/main" id="{D5CACCB5-FDE5-BBDB-A356-36C1DA7CFC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91750" y="5158822"/>
            <a:ext cx="360000" cy="360000"/>
          </a:xfrm>
          <a:prstGeom prst="rect">
            <a:avLst/>
          </a:prstGeom>
        </p:spPr>
      </p:pic>
      <p:pic>
        <p:nvPicPr>
          <p:cNvPr id="13" name="B1語文天地二-曲目78-正文-3">
            <a:hlinkClick r:id="" action="ppaction://media"/>
            <a:extLst>
              <a:ext uri="{FF2B5EF4-FFF2-40B4-BE49-F238E27FC236}">
                <a16:creationId xmlns:a16="http://schemas.microsoft.com/office/drawing/2014/main" id="{DA6492BE-8885-9646-C6A6-8BE72AD3268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358" y="2805436"/>
            <a:ext cx="360000" cy="360000"/>
          </a:xfrm>
          <a:prstGeom prst="rect">
            <a:avLst/>
          </a:prstGeom>
        </p:spPr>
      </p:pic>
      <p:pic>
        <p:nvPicPr>
          <p:cNvPr id="14" name="B1語文天地二-曲目78-正文-4">
            <a:hlinkClick r:id="" action="ppaction://media"/>
            <a:extLst>
              <a:ext uri="{FF2B5EF4-FFF2-40B4-BE49-F238E27FC236}">
                <a16:creationId xmlns:a16="http://schemas.microsoft.com/office/drawing/2014/main" id="{4BFE111D-75E7-7949-4B7F-3EFDA8693B3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9462" y="3069794"/>
            <a:ext cx="360000" cy="360000"/>
          </a:xfrm>
          <a:prstGeom prst="rect">
            <a:avLst/>
          </a:prstGeom>
        </p:spPr>
      </p:pic>
      <p:pic>
        <p:nvPicPr>
          <p:cNvPr id="15" name="B1語文天地二-曲目78-正文-5">
            <a:hlinkClick r:id="" action="ppaction://media"/>
            <a:extLst>
              <a:ext uri="{FF2B5EF4-FFF2-40B4-BE49-F238E27FC236}">
                <a16:creationId xmlns:a16="http://schemas.microsoft.com/office/drawing/2014/main" id="{60DA7B96-7933-F2EF-3413-AE4B487D29DD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358" y="4004771"/>
            <a:ext cx="360000" cy="360000"/>
          </a:xfrm>
          <a:prstGeom prst="rect">
            <a:avLst/>
          </a:prstGeom>
        </p:spPr>
      </p:pic>
      <p:pic>
        <p:nvPicPr>
          <p:cNvPr id="17" name="B1語文天地二-曲目78-正文-6">
            <a:hlinkClick r:id="" action="ppaction://media"/>
            <a:extLst>
              <a:ext uri="{FF2B5EF4-FFF2-40B4-BE49-F238E27FC236}">
                <a16:creationId xmlns:a16="http://schemas.microsoft.com/office/drawing/2014/main" id="{80E50D1A-027B-5B4B-A283-1AF89E6069F1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9822" y="4184771"/>
            <a:ext cx="360000" cy="360000"/>
          </a:xfrm>
          <a:prstGeom prst="rect">
            <a:avLst/>
          </a:prstGeom>
        </p:spPr>
      </p:pic>
      <p:pic>
        <p:nvPicPr>
          <p:cNvPr id="18" name="B1語文天地二-曲目78-正文-7">
            <a:hlinkClick r:id="" action="ppaction://media"/>
            <a:extLst>
              <a:ext uri="{FF2B5EF4-FFF2-40B4-BE49-F238E27FC236}">
                <a16:creationId xmlns:a16="http://schemas.microsoft.com/office/drawing/2014/main" id="{34C24BC3-E1EE-5C81-2C35-E369EC715C8A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358" y="519863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61884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0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95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7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32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52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42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5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16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E913C1F8-0EB2-D468-A7C8-1C8B07457A32}"/>
              </a:ext>
            </a:extLst>
          </p:cNvPr>
          <p:cNvSpPr txBox="1"/>
          <p:nvPr/>
        </p:nvSpPr>
        <p:spPr>
          <a:xfrm>
            <a:off x="201224" y="1030428"/>
            <a:ext cx="2952401" cy="5847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1.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形貌、體積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5145C303-4A77-1626-F14E-3864A30BD2FF}"/>
              </a:ext>
            </a:extLst>
          </p:cNvPr>
          <p:cNvSpPr txBox="1"/>
          <p:nvPr/>
        </p:nvSpPr>
        <p:spPr>
          <a:xfrm>
            <a:off x="11639822" y="635250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</a:rPr>
              <a:t>68</a:t>
            </a:r>
            <a:endParaRPr lang="zh-TW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6DB672F-DFC5-D6D9-B218-05C3510A2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988536"/>
              </p:ext>
            </p:extLst>
          </p:nvPr>
        </p:nvGraphicFramePr>
        <p:xfrm>
          <a:off x="294358" y="1700766"/>
          <a:ext cx="11593288" cy="42062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554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4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54780">
                  <a:extLst>
                    <a:ext uri="{9D8B030D-6E8A-4147-A177-3AD203B41FA5}">
                      <a16:colId xmlns:a16="http://schemas.microsoft.com/office/drawing/2014/main" val="2290836873"/>
                    </a:ext>
                  </a:extLst>
                </a:gridCol>
                <a:gridCol w="4439060">
                  <a:extLst>
                    <a:ext uri="{9D8B030D-6E8A-4147-A177-3AD203B41FA5}">
                      <a16:colId xmlns:a16="http://schemas.microsoft.com/office/drawing/2014/main" val="1280638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語 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 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註 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例 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</a:t>
                      </a:r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緣投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itchFamily="2" charset="-120"/>
                        </a:rPr>
                        <a:t>iân-tâu</a:t>
                      </a:r>
                      <a:endParaRPr lang="zh-TW" altLang="en-US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男子長相好看、英俊。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itchFamily="2" charset="-120"/>
                          <a:ea typeface="台灣楷體" pitchFamily="2" charset="-120"/>
                        </a:rPr>
                        <a:t>彼个小生真緣投。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</a:t>
                      </a:r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幼秀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iù-siù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秀氣。形容長相纖</a:t>
                      </a: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細，骨架小。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伊生做較幼秀。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17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</a:t>
                      </a:r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金滑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kim-kýt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光亮滑潤。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伊金滑的皮膚，予人</a:t>
                      </a: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真欣羨。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7346000"/>
                  </a:ext>
                </a:extLst>
              </a:tr>
            </a:tbl>
          </a:graphicData>
        </a:graphic>
      </p:graphicFrame>
      <p:pic>
        <p:nvPicPr>
          <p:cNvPr id="17" name="圖片 16">
            <a:hlinkClick r:id="rId18" action="ppaction://hlinksldjump"/>
            <a:extLst>
              <a:ext uri="{FF2B5EF4-FFF2-40B4-BE49-F238E27FC236}">
                <a16:creationId xmlns:a16="http://schemas.microsoft.com/office/drawing/2014/main" id="{104DAB1A-3AE2-8407-6E29-3E6106DA5915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990" y="238721"/>
            <a:ext cx="720000" cy="720000"/>
          </a:xfrm>
          <a:prstGeom prst="rect">
            <a:avLst/>
          </a:prstGeom>
        </p:spPr>
      </p:pic>
      <p:pic>
        <p:nvPicPr>
          <p:cNvPr id="4" name="B1語文天地二-曲目78-正文-9">
            <a:hlinkClick r:id="" action="ppaction://media"/>
            <a:extLst>
              <a:ext uri="{FF2B5EF4-FFF2-40B4-BE49-F238E27FC236}">
                <a16:creationId xmlns:a16="http://schemas.microsoft.com/office/drawing/2014/main" id="{769372F9-A3AE-38E9-AF95-C756828241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358" y="2777114"/>
            <a:ext cx="360000" cy="360000"/>
          </a:xfrm>
          <a:prstGeom prst="rect">
            <a:avLst/>
          </a:prstGeom>
        </p:spPr>
      </p:pic>
      <p:pic>
        <p:nvPicPr>
          <p:cNvPr id="5" name="B1語文天地二-曲目78-正文-10">
            <a:hlinkClick r:id="" action="ppaction://media"/>
            <a:extLst>
              <a:ext uri="{FF2B5EF4-FFF2-40B4-BE49-F238E27FC236}">
                <a16:creationId xmlns:a16="http://schemas.microsoft.com/office/drawing/2014/main" id="{A9D23A1D-60D5-030A-94C5-81680C2B39A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35766" y="2777114"/>
            <a:ext cx="360000" cy="360000"/>
          </a:xfrm>
          <a:prstGeom prst="rect">
            <a:avLst/>
          </a:prstGeom>
        </p:spPr>
      </p:pic>
      <p:pic>
        <p:nvPicPr>
          <p:cNvPr id="8" name="B1語文天地二-曲目78-正文-11">
            <a:hlinkClick r:id="" action="ppaction://media"/>
            <a:extLst>
              <a:ext uri="{FF2B5EF4-FFF2-40B4-BE49-F238E27FC236}">
                <a16:creationId xmlns:a16="http://schemas.microsoft.com/office/drawing/2014/main" id="{1A2C26EA-DC00-9771-E009-31E464AB5E9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358" y="3980842"/>
            <a:ext cx="360000" cy="360000"/>
          </a:xfrm>
          <a:prstGeom prst="rect">
            <a:avLst/>
          </a:prstGeom>
        </p:spPr>
      </p:pic>
      <p:pic>
        <p:nvPicPr>
          <p:cNvPr id="15" name="B1語文天地二-曲目78-正文-12">
            <a:hlinkClick r:id="" action="ppaction://media"/>
            <a:extLst>
              <a:ext uri="{FF2B5EF4-FFF2-40B4-BE49-F238E27FC236}">
                <a16:creationId xmlns:a16="http://schemas.microsoft.com/office/drawing/2014/main" id="{0D61A003-22BA-B2E0-20E8-55FCE4FE86CA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31710" y="3980842"/>
            <a:ext cx="360000" cy="360000"/>
          </a:xfrm>
          <a:prstGeom prst="rect">
            <a:avLst/>
          </a:prstGeom>
        </p:spPr>
      </p:pic>
      <p:pic>
        <p:nvPicPr>
          <p:cNvPr id="18" name="B1語文天地二-曲目78-正文-13">
            <a:hlinkClick r:id="" action="ppaction://media"/>
            <a:extLst>
              <a:ext uri="{FF2B5EF4-FFF2-40B4-BE49-F238E27FC236}">
                <a16:creationId xmlns:a16="http://schemas.microsoft.com/office/drawing/2014/main" id="{079F037B-C05E-9C4C-4735-95AD4CC1794A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358" y="5184570"/>
            <a:ext cx="360000" cy="360000"/>
          </a:xfrm>
          <a:prstGeom prst="rect">
            <a:avLst/>
          </a:prstGeom>
        </p:spPr>
      </p:pic>
      <p:pic>
        <p:nvPicPr>
          <p:cNvPr id="19" name="B1語文天地二-曲目78-正文-14">
            <a:hlinkClick r:id="" action="ppaction://media"/>
            <a:extLst>
              <a:ext uri="{FF2B5EF4-FFF2-40B4-BE49-F238E27FC236}">
                <a16:creationId xmlns:a16="http://schemas.microsoft.com/office/drawing/2014/main" id="{E53C0CF7-E3EB-37D0-042A-7B6667F7F5D9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35566" y="544601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72991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5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9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91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75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449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5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16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E913C1F8-0EB2-D468-A7C8-1C8B07457A32}"/>
              </a:ext>
            </a:extLst>
          </p:cNvPr>
          <p:cNvSpPr txBox="1"/>
          <p:nvPr/>
        </p:nvSpPr>
        <p:spPr>
          <a:xfrm>
            <a:off x="201224" y="1030428"/>
            <a:ext cx="4597838" cy="5847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2.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口味、顏色、氣味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5145C303-4A77-1626-F14E-3864A30BD2FF}"/>
              </a:ext>
            </a:extLst>
          </p:cNvPr>
          <p:cNvSpPr txBox="1"/>
          <p:nvPr/>
        </p:nvSpPr>
        <p:spPr>
          <a:xfrm>
            <a:off x="11639822" y="635250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</a:rPr>
              <a:t>68</a:t>
            </a:r>
            <a:endParaRPr lang="zh-TW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6DB672F-DFC5-D6D9-B218-05C3510A2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731057"/>
              </p:ext>
            </p:extLst>
          </p:nvPr>
        </p:nvGraphicFramePr>
        <p:xfrm>
          <a:off x="294358" y="1700766"/>
          <a:ext cx="11593288" cy="31089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554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4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01600">
                  <a:extLst>
                    <a:ext uri="{9D8B030D-6E8A-4147-A177-3AD203B41FA5}">
                      <a16:colId xmlns:a16="http://schemas.microsoft.com/office/drawing/2014/main" val="2290836873"/>
                    </a:ext>
                  </a:extLst>
                </a:gridCol>
                <a:gridCol w="3992240">
                  <a:extLst>
                    <a:ext uri="{9D8B030D-6E8A-4147-A177-3AD203B41FA5}">
                      <a16:colId xmlns:a16="http://schemas.microsoft.com/office/drawing/2014/main" val="1280638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語 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 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註 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例 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汫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itchFamily="2" charset="-120"/>
                        </a:rPr>
                        <a:t>tsiánn</a:t>
                      </a:r>
                      <a:endParaRPr lang="zh-TW" altLang="en-US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味道淡、平淡無奇。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itchFamily="2" charset="-120"/>
                          <a:ea typeface="台灣楷體" pitchFamily="2" charset="-120"/>
                        </a:rPr>
                        <a:t>這路菜味傷汫。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薟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hiam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味道辣、氣味嗆鼻。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這魚仔湯煮傷薟，囡仔毋敢食。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17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</a:t>
                      </a:r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烏烏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oo-oo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黑黑的。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規面壁攏烏烏。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7346000"/>
                  </a:ext>
                </a:extLst>
              </a:tr>
            </a:tbl>
          </a:graphicData>
        </a:graphic>
      </p:graphicFrame>
      <p:pic>
        <p:nvPicPr>
          <p:cNvPr id="5" name="B1語文天地二-曲目78-正文-15">
            <a:hlinkClick r:id="" action="ppaction://media"/>
            <a:extLst>
              <a:ext uri="{FF2B5EF4-FFF2-40B4-BE49-F238E27FC236}">
                <a16:creationId xmlns:a16="http://schemas.microsoft.com/office/drawing/2014/main" id="{6C010F94-0656-3C65-F4F5-887F56F851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248" y="2472500"/>
            <a:ext cx="360000" cy="360000"/>
          </a:xfrm>
          <a:prstGeom prst="rect">
            <a:avLst/>
          </a:prstGeom>
        </p:spPr>
      </p:pic>
      <p:pic>
        <p:nvPicPr>
          <p:cNvPr id="8" name="B1語文天地二-曲目78-正文-16">
            <a:hlinkClick r:id="" action="ppaction://media"/>
            <a:extLst>
              <a:ext uri="{FF2B5EF4-FFF2-40B4-BE49-F238E27FC236}">
                <a16:creationId xmlns:a16="http://schemas.microsoft.com/office/drawing/2014/main" id="{A451AB36-5B10-0DBF-05D4-05F088A0F66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42852" y="2506233"/>
            <a:ext cx="360000" cy="360000"/>
          </a:xfrm>
          <a:prstGeom prst="rect">
            <a:avLst/>
          </a:prstGeom>
        </p:spPr>
      </p:pic>
      <p:pic>
        <p:nvPicPr>
          <p:cNvPr id="14" name="B1語文天地二-曲目78-正文-17">
            <a:hlinkClick r:id="" action="ppaction://media"/>
            <a:extLst>
              <a:ext uri="{FF2B5EF4-FFF2-40B4-BE49-F238E27FC236}">
                <a16:creationId xmlns:a16="http://schemas.microsoft.com/office/drawing/2014/main" id="{1CEA0DA0-27B7-10D4-0CD2-A3EE012CD51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248" y="3463305"/>
            <a:ext cx="360000" cy="360000"/>
          </a:xfrm>
          <a:prstGeom prst="rect">
            <a:avLst/>
          </a:prstGeom>
        </p:spPr>
      </p:pic>
      <p:pic>
        <p:nvPicPr>
          <p:cNvPr id="15" name="B1語文天地二-曲目78-正文-18">
            <a:hlinkClick r:id="" action="ppaction://media"/>
            <a:extLst>
              <a:ext uri="{FF2B5EF4-FFF2-40B4-BE49-F238E27FC236}">
                <a16:creationId xmlns:a16="http://schemas.microsoft.com/office/drawing/2014/main" id="{10FADF91-B0F8-1AEB-D1B6-EFAAD9E31465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2852" y="3671700"/>
            <a:ext cx="360000" cy="360000"/>
          </a:xfrm>
          <a:prstGeom prst="rect">
            <a:avLst/>
          </a:prstGeom>
        </p:spPr>
      </p:pic>
      <p:pic>
        <p:nvPicPr>
          <p:cNvPr id="17" name="B1語文天地二-曲目78-正文-19">
            <a:hlinkClick r:id="" action="ppaction://media"/>
            <a:extLst>
              <a:ext uri="{FF2B5EF4-FFF2-40B4-BE49-F238E27FC236}">
                <a16:creationId xmlns:a16="http://schemas.microsoft.com/office/drawing/2014/main" id="{76D2C72D-D179-861C-7AE9-62A01B2CF6ED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248" y="4321729"/>
            <a:ext cx="360000" cy="360000"/>
          </a:xfrm>
          <a:prstGeom prst="rect">
            <a:avLst/>
          </a:prstGeom>
        </p:spPr>
      </p:pic>
      <p:pic>
        <p:nvPicPr>
          <p:cNvPr id="18" name="B1語文天地二-曲目78-正文-20">
            <a:hlinkClick r:id="" action="ppaction://media"/>
            <a:extLst>
              <a:ext uri="{FF2B5EF4-FFF2-40B4-BE49-F238E27FC236}">
                <a16:creationId xmlns:a16="http://schemas.microsoft.com/office/drawing/2014/main" id="{50559AC7-682F-C9EC-EFBA-083F09CA6B1B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35766" y="4321729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68395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5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0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93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01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42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1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12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E913C1F8-0EB2-D468-A7C8-1C8B07457A32}"/>
              </a:ext>
            </a:extLst>
          </p:cNvPr>
          <p:cNvSpPr txBox="1"/>
          <p:nvPr/>
        </p:nvSpPr>
        <p:spPr>
          <a:xfrm>
            <a:off x="201224" y="1030428"/>
            <a:ext cx="4597838" cy="5847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2.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口味、顏色、氣味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5145C303-4A77-1626-F14E-3864A30BD2FF}"/>
              </a:ext>
            </a:extLst>
          </p:cNvPr>
          <p:cNvSpPr txBox="1"/>
          <p:nvPr/>
        </p:nvSpPr>
        <p:spPr>
          <a:xfrm>
            <a:off x="11639822" y="635250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</a:rPr>
              <a:t>68</a:t>
            </a:r>
            <a:endParaRPr lang="zh-TW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6DB672F-DFC5-D6D9-B218-05C3510A2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085061"/>
              </p:ext>
            </p:extLst>
          </p:nvPr>
        </p:nvGraphicFramePr>
        <p:xfrm>
          <a:off x="294358" y="1700766"/>
          <a:ext cx="11593288" cy="246888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1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290836873"/>
                    </a:ext>
                  </a:extLst>
                </a:gridCol>
                <a:gridCol w="4352280">
                  <a:extLst>
                    <a:ext uri="{9D8B030D-6E8A-4147-A177-3AD203B41FA5}">
                      <a16:colId xmlns:a16="http://schemas.microsoft.com/office/drawing/2014/main" val="1280638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語 詞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 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註 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例 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TW" sz="24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</a:t>
                      </a:r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死鹹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itchFamily="2" charset="-120"/>
                        </a:rPr>
                        <a:t>sí-kiâm</a:t>
                      </a:r>
                      <a:endParaRPr lang="zh-TW" altLang="en-US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過鹹。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itchFamily="2" charset="-120"/>
                          <a:ea typeface="台灣楷體" pitchFamily="2" charset="-120"/>
                        </a:rPr>
                        <a:t>這湯煮甲傷死鹹。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28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24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酸甘甜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sng-kam-tinn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味道酸中帶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甜。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鹹酸甜的滋味是酸甘</a:t>
                      </a: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甜仔酸甘甜。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175944"/>
                  </a:ext>
                </a:extLst>
              </a:tr>
            </a:tbl>
          </a:graphicData>
        </a:graphic>
      </p:graphicFrame>
      <p:pic>
        <p:nvPicPr>
          <p:cNvPr id="9" name="圖片 8">
            <a:hlinkClick r:id="rId14" action="ppaction://hlinksldjump"/>
            <a:extLst>
              <a:ext uri="{FF2B5EF4-FFF2-40B4-BE49-F238E27FC236}">
                <a16:creationId xmlns:a16="http://schemas.microsoft.com/office/drawing/2014/main" id="{8D6C35C9-0672-693B-123E-7EF1A15B9A7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990" y="238721"/>
            <a:ext cx="720000" cy="720000"/>
          </a:xfrm>
          <a:prstGeom prst="rect">
            <a:avLst/>
          </a:prstGeom>
        </p:spPr>
      </p:pic>
      <p:pic>
        <p:nvPicPr>
          <p:cNvPr id="8" name="B1語文天地二-曲目78-正文-21">
            <a:hlinkClick r:id="" action="ppaction://media"/>
            <a:extLst>
              <a:ext uri="{FF2B5EF4-FFF2-40B4-BE49-F238E27FC236}">
                <a16:creationId xmlns:a16="http://schemas.microsoft.com/office/drawing/2014/main" id="{D8BDA02A-1DFD-690E-536E-03B8DC8784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358" y="2518772"/>
            <a:ext cx="360000" cy="360000"/>
          </a:xfrm>
          <a:prstGeom prst="rect">
            <a:avLst/>
          </a:prstGeom>
        </p:spPr>
      </p:pic>
      <p:pic>
        <p:nvPicPr>
          <p:cNvPr id="12" name="B1語文天地二-曲目78-正文-22">
            <a:hlinkClick r:id="" action="ppaction://media"/>
            <a:extLst>
              <a:ext uri="{FF2B5EF4-FFF2-40B4-BE49-F238E27FC236}">
                <a16:creationId xmlns:a16="http://schemas.microsoft.com/office/drawing/2014/main" id="{C58FB36A-8AC3-D55C-E827-B091356E258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79822" y="2518772"/>
            <a:ext cx="360000" cy="360000"/>
          </a:xfrm>
          <a:prstGeom prst="rect">
            <a:avLst/>
          </a:prstGeom>
        </p:spPr>
      </p:pic>
      <p:pic>
        <p:nvPicPr>
          <p:cNvPr id="13" name="B1語文天地二-曲目78-正文-23">
            <a:hlinkClick r:id="" action="ppaction://media"/>
            <a:extLst>
              <a:ext uri="{FF2B5EF4-FFF2-40B4-BE49-F238E27FC236}">
                <a16:creationId xmlns:a16="http://schemas.microsoft.com/office/drawing/2014/main" id="{57859CBF-A3D7-60B2-659B-A63649984F6B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358" y="3446888"/>
            <a:ext cx="360000" cy="360000"/>
          </a:xfrm>
          <a:prstGeom prst="rect">
            <a:avLst/>
          </a:prstGeom>
        </p:spPr>
      </p:pic>
      <p:pic>
        <p:nvPicPr>
          <p:cNvPr id="14" name="B1語文天地二-曲目78-正文-24">
            <a:hlinkClick r:id="" action="ppaction://media"/>
            <a:extLst>
              <a:ext uri="{FF2B5EF4-FFF2-40B4-BE49-F238E27FC236}">
                <a16:creationId xmlns:a16="http://schemas.microsoft.com/office/drawing/2014/main" id="{E08B5DAB-265E-A853-C784-EB5E80FEFA0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3678" y="3669435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11811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71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67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595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5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16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E913C1F8-0EB2-D468-A7C8-1C8B07457A32}"/>
              </a:ext>
            </a:extLst>
          </p:cNvPr>
          <p:cNvSpPr txBox="1"/>
          <p:nvPr/>
        </p:nvSpPr>
        <p:spPr>
          <a:xfrm>
            <a:off x="201224" y="1030428"/>
            <a:ext cx="4597838" cy="5847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3.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境況、狀態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5145C303-4A77-1626-F14E-3864A30BD2FF}"/>
              </a:ext>
            </a:extLst>
          </p:cNvPr>
          <p:cNvSpPr txBox="1"/>
          <p:nvPr/>
        </p:nvSpPr>
        <p:spPr>
          <a:xfrm>
            <a:off x="11639822" y="635250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</a:rPr>
              <a:t>69</a:t>
            </a:r>
            <a:endParaRPr lang="zh-TW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6DB672F-DFC5-D6D9-B218-05C3510A2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090221"/>
              </p:ext>
            </p:extLst>
          </p:nvPr>
        </p:nvGraphicFramePr>
        <p:xfrm>
          <a:off x="294358" y="1700766"/>
          <a:ext cx="11593288" cy="42062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76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29644">
                  <a:extLst>
                    <a:ext uri="{9D8B030D-6E8A-4147-A177-3AD203B41FA5}">
                      <a16:colId xmlns:a16="http://schemas.microsoft.com/office/drawing/2014/main" val="2290836873"/>
                    </a:ext>
                  </a:extLst>
                </a:gridCol>
                <a:gridCol w="4439060">
                  <a:extLst>
                    <a:ext uri="{9D8B030D-6E8A-4147-A177-3AD203B41FA5}">
                      <a16:colId xmlns:a16="http://schemas.microsoft.com/office/drawing/2014/main" val="1280638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語 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 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註 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例 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3600" b="0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itchFamily="2" charset="-120"/>
                        </a:rPr>
                        <a:t>lang</a:t>
                      </a:r>
                      <a:endParaRPr lang="zh-TW" altLang="en-US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稀疏的。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itchFamily="2" charset="-120"/>
                          <a:ea typeface="台灣楷體" pitchFamily="2" charset="-120"/>
                        </a:rPr>
                        <a:t>坐位若較櫳，會較爽</a:t>
                      </a:r>
                    </a:p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itchFamily="2" charset="-120"/>
                          <a:ea typeface="台灣楷體" pitchFamily="2" charset="-120"/>
                        </a:rPr>
                        <a:t>快。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28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</a:t>
                      </a:r>
                      <a:r>
                        <a:rPr lang="zh-TW" altLang="en-US" sz="18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焦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物體乾燥，無水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這站仔的天氣真焦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燥。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17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1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</a:t>
                      </a:r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鬧熱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läu-jiãt</a:t>
                      </a:r>
                      <a:r>
                        <a:rPr lang="en-US" altLang="zh-TW" sz="3600" b="0" dirty="0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 /</a:t>
                      </a: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läu-liãt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熱鬧。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夜市仔真鬧熱。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0752291"/>
                  </a:ext>
                </a:extLst>
              </a:tr>
            </a:tbl>
          </a:graphicData>
        </a:graphic>
      </p:graphicFrame>
      <p:pic>
        <p:nvPicPr>
          <p:cNvPr id="7" name="B1語文天地二-曲目78-正文-25">
            <a:hlinkClick r:id="" action="ppaction://media"/>
            <a:extLst>
              <a:ext uri="{FF2B5EF4-FFF2-40B4-BE49-F238E27FC236}">
                <a16:creationId xmlns:a16="http://schemas.microsoft.com/office/drawing/2014/main" id="{6A760E09-B52F-3A7C-4338-DDAFBA3B9A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5907" y="2811000"/>
            <a:ext cx="360000" cy="360000"/>
          </a:xfrm>
          <a:prstGeom prst="rect">
            <a:avLst/>
          </a:prstGeom>
        </p:spPr>
      </p:pic>
      <p:pic>
        <p:nvPicPr>
          <p:cNvPr id="13" name="B1語文天地二-曲目78-正文-26">
            <a:hlinkClick r:id="" action="ppaction://media"/>
            <a:extLst>
              <a:ext uri="{FF2B5EF4-FFF2-40B4-BE49-F238E27FC236}">
                <a16:creationId xmlns:a16="http://schemas.microsoft.com/office/drawing/2014/main" id="{08472751-E7A9-8186-1242-B08F6FF9835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9462" y="3069794"/>
            <a:ext cx="360000" cy="360000"/>
          </a:xfrm>
          <a:prstGeom prst="rect">
            <a:avLst/>
          </a:prstGeom>
        </p:spPr>
      </p:pic>
      <p:pic>
        <p:nvPicPr>
          <p:cNvPr id="14" name="B1語文天地二-曲目78-正文-27">
            <a:hlinkClick r:id="" action="ppaction://media"/>
            <a:extLst>
              <a:ext uri="{FF2B5EF4-FFF2-40B4-BE49-F238E27FC236}">
                <a16:creationId xmlns:a16="http://schemas.microsoft.com/office/drawing/2014/main" id="{0BACE138-6546-1932-C93D-4881A2E21B2B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358" y="3969894"/>
            <a:ext cx="360000" cy="360000"/>
          </a:xfrm>
          <a:prstGeom prst="rect">
            <a:avLst/>
          </a:prstGeom>
        </p:spPr>
      </p:pic>
      <p:pic>
        <p:nvPicPr>
          <p:cNvPr id="15" name="B1語文天地二-曲目78-正文-28">
            <a:hlinkClick r:id="" action="ppaction://media"/>
            <a:extLst>
              <a:ext uri="{FF2B5EF4-FFF2-40B4-BE49-F238E27FC236}">
                <a16:creationId xmlns:a16="http://schemas.microsoft.com/office/drawing/2014/main" id="{25DBA03F-33B7-3C0A-1175-7CEFF021B2D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9462" y="4195013"/>
            <a:ext cx="360000" cy="360000"/>
          </a:xfrm>
          <a:prstGeom prst="rect">
            <a:avLst/>
          </a:prstGeom>
        </p:spPr>
      </p:pic>
      <p:pic>
        <p:nvPicPr>
          <p:cNvPr id="17" name="B1語文天地二-曲目78-正文-29">
            <a:hlinkClick r:id="" action="ppaction://media"/>
            <a:extLst>
              <a:ext uri="{FF2B5EF4-FFF2-40B4-BE49-F238E27FC236}">
                <a16:creationId xmlns:a16="http://schemas.microsoft.com/office/drawing/2014/main" id="{E0137304-5237-C7F8-8378-1B0A66F9ECD6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358" y="5158026"/>
            <a:ext cx="360000" cy="360000"/>
          </a:xfrm>
          <a:prstGeom prst="rect">
            <a:avLst/>
          </a:prstGeom>
        </p:spPr>
      </p:pic>
      <p:pic>
        <p:nvPicPr>
          <p:cNvPr id="18" name="B1語文天地二-曲目78-正文-30">
            <a:hlinkClick r:id="" action="ppaction://media"/>
            <a:extLst>
              <a:ext uri="{FF2B5EF4-FFF2-40B4-BE49-F238E27FC236}">
                <a16:creationId xmlns:a16="http://schemas.microsoft.com/office/drawing/2014/main" id="{C821CBBF-A873-DA24-DD09-3B08DB3B6D48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75726" y="5158026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68657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65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7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89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95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03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1" action="ppaction://hlinksldjump"/>
            <a:extLst>
              <a:ext uri="{FF2B5EF4-FFF2-40B4-BE49-F238E27FC236}">
                <a16:creationId xmlns:a16="http://schemas.microsoft.com/office/drawing/2014/main" id="{36D4273C-1A8C-DE02-E3F0-A575AB69729C}"/>
              </a:ext>
            </a:extLst>
          </p:cNvPr>
          <p:cNvSpPr/>
          <p:nvPr/>
        </p:nvSpPr>
        <p:spPr>
          <a:xfrm>
            <a:off x="118542" y="215920"/>
            <a:ext cx="781458" cy="765602"/>
          </a:xfrm>
          <a:prstGeom prst="rect">
            <a:avLst/>
          </a:prstGeom>
          <a:solidFill>
            <a:srgbClr val="F07F0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>
            <a:hlinkClick r:id="rId12" action="ppaction://hlinksldjump"/>
            <a:extLst>
              <a:ext uri="{FF2B5EF4-FFF2-40B4-BE49-F238E27FC236}">
                <a16:creationId xmlns:a16="http://schemas.microsoft.com/office/drawing/2014/main" id="{8F5A423E-0D13-38A2-5339-0290BCF96E3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287165"/>
            <a:ext cx="647999" cy="647999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E913C1F8-0EB2-D468-A7C8-1C8B07457A32}"/>
              </a:ext>
            </a:extLst>
          </p:cNvPr>
          <p:cNvSpPr txBox="1"/>
          <p:nvPr/>
        </p:nvSpPr>
        <p:spPr>
          <a:xfrm>
            <a:off x="201224" y="1030428"/>
            <a:ext cx="4597838" cy="5847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TW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3.</a:t>
            </a:r>
            <a:r>
              <a:rPr lang="zh-TW" altLang="en-US" sz="3200" dirty="0">
                <a:latin typeface="台灣楷體" panose="02010604000101010101" pitchFamily="2" charset="-120"/>
                <a:ea typeface="台灣楷體" panose="02010604000101010101" pitchFamily="2" charset="-120"/>
              </a:rPr>
              <a:t>境況、狀態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222F6F-711B-4105-8837-6335ABB2CDDE}"/>
              </a:ext>
            </a:extLst>
          </p:cNvPr>
          <p:cNvSpPr txBox="1"/>
          <p:nvPr/>
        </p:nvSpPr>
        <p:spPr>
          <a:xfrm>
            <a:off x="900000" y="335191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5145C303-4A77-1626-F14E-3864A30BD2FF}"/>
              </a:ext>
            </a:extLst>
          </p:cNvPr>
          <p:cNvSpPr txBox="1"/>
          <p:nvPr/>
        </p:nvSpPr>
        <p:spPr>
          <a:xfrm>
            <a:off x="11639822" y="635250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</a:rPr>
              <a:t>69</a:t>
            </a:r>
            <a:endParaRPr lang="zh-TW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6DB672F-DFC5-D6D9-B218-05C3510A2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683295"/>
              </p:ext>
            </p:extLst>
          </p:nvPr>
        </p:nvGraphicFramePr>
        <p:xfrm>
          <a:off x="294358" y="1700766"/>
          <a:ext cx="11593288" cy="251079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56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49524">
                  <a:extLst>
                    <a:ext uri="{9D8B030D-6E8A-4147-A177-3AD203B41FA5}">
                      <a16:colId xmlns:a16="http://schemas.microsoft.com/office/drawing/2014/main" val="2290836873"/>
                    </a:ext>
                  </a:extLst>
                </a:gridCol>
                <a:gridCol w="4439060">
                  <a:extLst>
                    <a:ext uri="{9D8B030D-6E8A-4147-A177-3AD203B41FA5}">
                      <a16:colId xmlns:a16="http://schemas.microsoft.com/office/drawing/2014/main" val="1280638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語 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 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註 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例 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1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赤焱焱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itchFamily="2" charset="-120"/>
                        </a:rPr>
                        <a:t>tshiah-iänn-iänn</a:t>
                      </a:r>
                      <a:endParaRPr lang="zh-TW" altLang="en-US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陽光很強。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itchFamily="2" charset="-120"/>
                          <a:ea typeface="台灣楷體" pitchFamily="2" charset="-120"/>
                        </a:rPr>
                        <a:t>日頭赤焱焱，隨人顧</a:t>
                      </a:r>
                    </a:p>
                    <a:p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itchFamily="2" charset="-120"/>
                          <a:ea typeface="台灣楷體" pitchFamily="2" charset="-120"/>
                        </a:rPr>
                        <a:t>性命。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24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3600" dirty="0">
                          <a:effectLst/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軟膏膏</a:t>
                      </a:r>
                    </a:p>
                  </a:txBody>
                  <a:tcPr marL="38100" marR="38100" marT="66675" marB="66675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0" dirty="0" err="1">
                          <a:solidFill>
                            <a:schemeClr val="tx1"/>
                          </a:solidFill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n¡g-kô-kô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非常柔軟。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這塊豆腐軟膏膏。</a:t>
                      </a:r>
                      <a:endParaRPr lang="en-US" altLang="zh-TW" sz="3600" b="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175944"/>
                  </a:ext>
                </a:extLst>
              </a:tr>
            </a:tbl>
          </a:graphicData>
        </a:graphic>
      </p:graphicFrame>
      <p:pic>
        <p:nvPicPr>
          <p:cNvPr id="8" name="圖片 7">
            <a:hlinkClick r:id="rId14" action="ppaction://hlinksldjump"/>
            <a:extLst>
              <a:ext uri="{FF2B5EF4-FFF2-40B4-BE49-F238E27FC236}">
                <a16:creationId xmlns:a16="http://schemas.microsoft.com/office/drawing/2014/main" id="{673CE6C2-0559-8D48-0827-5AD14760367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990" y="238721"/>
            <a:ext cx="720000" cy="720000"/>
          </a:xfrm>
          <a:prstGeom prst="rect">
            <a:avLst/>
          </a:prstGeom>
        </p:spPr>
      </p:pic>
      <p:pic>
        <p:nvPicPr>
          <p:cNvPr id="9" name="B1語文天地二-曲目78-正文-31">
            <a:hlinkClick r:id="" action="ppaction://media"/>
            <a:extLst>
              <a:ext uri="{FF2B5EF4-FFF2-40B4-BE49-F238E27FC236}">
                <a16:creationId xmlns:a16="http://schemas.microsoft.com/office/drawing/2014/main" id="{CC471038-BE44-B167-1117-420799BCF4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358" y="2818164"/>
            <a:ext cx="360000" cy="360000"/>
          </a:xfrm>
          <a:prstGeom prst="rect">
            <a:avLst/>
          </a:prstGeom>
        </p:spPr>
      </p:pic>
      <p:pic>
        <p:nvPicPr>
          <p:cNvPr id="12" name="B1語文天地二-曲目78-正文-32">
            <a:hlinkClick r:id="" action="ppaction://media"/>
            <a:extLst>
              <a:ext uri="{FF2B5EF4-FFF2-40B4-BE49-F238E27FC236}">
                <a16:creationId xmlns:a16="http://schemas.microsoft.com/office/drawing/2014/main" id="{5DD6093E-1B60-D657-C22F-1070720CE55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3518" y="2998164"/>
            <a:ext cx="360000" cy="360000"/>
          </a:xfrm>
          <a:prstGeom prst="rect">
            <a:avLst/>
          </a:prstGeom>
        </p:spPr>
      </p:pic>
      <p:pic>
        <p:nvPicPr>
          <p:cNvPr id="13" name="B1語文天地二-曲目78-正文-33">
            <a:hlinkClick r:id="" action="ppaction://media"/>
            <a:extLst>
              <a:ext uri="{FF2B5EF4-FFF2-40B4-BE49-F238E27FC236}">
                <a16:creationId xmlns:a16="http://schemas.microsoft.com/office/drawing/2014/main" id="{6969EF29-BAD0-DDCF-AFDE-A69C487E343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358" y="3717408"/>
            <a:ext cx="360000" cy="360000"/>
          </a:xfrm>
          <a:prstGeom prst="rect">
            <a:avLst/>
          </a:prstGeom>
        </p:spPr>
      </p:pic>
      <p:pic>
        <p:nvPicPr>
          <p:cNvPr id="14" name="B1語文天地二-曲目78-正文-34">
            <a:hlinkClick r:id="" action="ppaction://media"/>
            <a:extLst>
              <a:ext uri="{FF2B5EF4-FFF2-40B4-BE49-F238E27FC236}">
                <a16:creationId xmlns:a16="http://schemas.microsoft.com/office/drawing/2014/main" id="{520A030D-548F-9116-3C25-4D0F09FD4A1C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21881" y="371740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99405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67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54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79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B45F06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8364</TotalTime>
  <Words>1752</Words>
  <Application>Microsoft Office PowerPoint</Application>
  <PresentationFormat>自訂</PresentationFormat>
  <Paragraphs>344</Paragraphs>
  <Slides>27</Slides>
  <Notes>1</Notes>
  <HiddenSlides>4</HiddenSlides>
  <MMClips>61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34" baseType="lpstr">
      <vt:lpstr>Calibri</vt:lpstr>
      <vt:lpstr>微軟正黑體</vt:lpstr>
      <vt:lpstr>標楷體</vt:lpstr>
      <vt:lpstr>Taiwanese Serif</vt:lpstr>
      <vt:lpstr>台灣楷體</vt:lpstr>
      <vt:lpstr>Arial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KingAn</dc:creator>
  <cp:lastModifiedBy>365 KA</cp:lastModifiedBy>
  <cp:revision>317</cp:revision>
  <dcterms:created xsi:type="dcterms:W3CDTF">2022-06-21T07:05:17Z</dcterms:created>
  <dcterms:modified xsi:type="dcterms:W3CDTF">2022-10-31T00:53:50Z</dcterms:modified>
</cp:coreProperties>
</file>