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9" r:id="rId2"/>
    <p:sldId id="528" r:id="rId3"/>
    <p:sldId id="260" r:id="rId4"/>
    <p:sldId id="530" r:id="rId5"/>
    <p:sldId id="531" r:id="rId6"/>
    <p:sldId id="532" r:id="rId7"/>
    <p:sldId id="533" r:id="rId8"/>
    <p:sldId id="534" r:id="rId9"/>
    <p:sldId id="535" r:id="rId10"/>
    <p:sldId id="264" r:id="rId11"/>
    <p:sldId id="536" r:id="rId12"/>
    <p:sldId id="529" r:id="rId13"/>
    <p:sldId id="537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Taiwanese Serif" panose="02000503000000020003" pitchFamily="2" charset="0"/>
      <p:regular r:id="rId21"/>
    </p:embeddedFont>
    <p:embeddedFont>
      <p:font typeface="台灣楷體" panose="02010604000101010101" pitchFamily="2" charset="-120"/>
      <p:regular r:id="rId22"/>
    </p:embeddedFont>
    <p:embeddedFont>
      <p:font typeface="微軟正黑體" panose="020B0604030504040204" pitchFamily="34" charset="-120"/>
      <p:regular r:id="rId23"/>
      <p:bold r:id="rId24"/>
    </p:embeddedFont>
    <p:embeddedFont>
      <p:font typeface="標楷體" panose="03000509000000000000" pitchFamily="65" charset="-120"/>
      <p:regular r:id="rId25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C6E"/>
    <a:srgbClr val="F6DB6A"/>
    <a:srgbClr val="F3D03B"/>
    <a:srgbClr val="F1C715"/>
    <a:srgbClr val="EBE61A"/>
    <a:srgbClr val="E0CB2C"/>
    <a:srgbClr val="5A8700"/>
    <a:srgbClr val="D4F49A"/>
    <a:srgbClr val="82C300"/>
    <a:srgbClr val="AC6B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2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277C8B-F33B-29B7-3970-F1F1220F30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C644F13-885F-E1C4-A9B0-0CF024E4F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71D7EFF-5E6D-747F-80B1-BC4F7302A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1904109-BFA7-F973-C102-3922C33FD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E3C473F-15BD-D7A4-6EFE-4ADD8A87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8661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992B34-91E1-F625-E0C7-9EB8B2AB8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77B8CE1-CFFE-DD1B-185A-18AF9465B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E8CDE61-BFAC-5ADE-AE11-725F81CE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EEE51C3-C935-CC3A-B7BE-EECA90787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6ACA5D2-A830-696A-3D2A-A6DAA7C9B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0955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7833A09E-BC36-9FE9-12E3-736EF5FFB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E8217A4-DBD0-19CF-16C3-3B90CC4C11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A9251D2-8DE4-6825-23F1-8C7F54C02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14A6CE3-0DB9-542A-682F-C5AD4C311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2C5C125-4F60-C0A9-F14F-A820CD51D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436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D08504-D131-69A8-2BCD-0C0F28FD9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C3B6F4F-17D0-E9A8-F34C-A140D4985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69EDC60-C164-48A0-63B7-6C4541534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7DF85D3-B51D-7B02-C847-4B40E8497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F5BDC79-4AFC-81FC-9826-BA091FAF0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654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F458D7-6A9A-DC63-1184-5998BA956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663073E-FB66-5674-3B15-260B3D5B0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A2CA43F-0895-79B0-F932-09798FEAE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6B8332D-3DB5-AF20-DCEE-DDA49D38B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7683A45-DCE4-40F2-A16B-83C72D91B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3884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3BC8BF-1681-604C-8EDC-AB41931E7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5481BC-E7FB-CB76-31AA-DAD2D19155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9C19FA08-B26A-01A0-A8CA-B6813A5AFA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F98EDA6-FA5A-B2E8-1C3C-E6FD42A90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09EFC36-C241-7EA0-D0A1-D7E03AD9A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6374264-A85B-58CC-90E5-16BCEB061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507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EF57A1A-AD92-6E43-1236-D880D218E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09CABA4-7FAA-4D74-F826-09385104A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4140357-ACB1-18B4-3C04-DD86BFAF3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2AD68E2-89A0-96B6-6B5C-7E91D065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2BFEF41-891F-59CC-8438-AA211BF7FA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05A84C5-A236-1856-38B0-151A4CA06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AA5F2F22-B2C3-411C-7311-0D32B2D41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BE1229A-4D1B-B5A5-F21F-ACB45D5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9608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98498E-66F2-3ED9-2250-B22F500A1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A174FFB-B3D6-9EE1-81CD-1EE4E81DF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C4B886A-EE6B-2671-3625-5BFEEBB4F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183684F-4F19-0232-3CB7-3753AF87A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5791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D22BBC4-BFE3-CCD8-75DE-00E7ED3C1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08BCC31-9805-0E13-9F55-23072B737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B93A237-ADFB-CB70-BDAC-2C8802102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474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E7DA93-3F17-5B44-179B-DF6E8DB41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4E4E6D6-7A6D-846B-D29C-164C49770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DD9F985-8CA9-C67C-6E9A-AF70ECCC6D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DADDD8F-0E41-B5F6-AC29-FA63BB39A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14F9CA3-7DF6-2BD2-FC7C-C0917695D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169DD20-007E-6EF1-3429-388D65462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80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AE38389-F74A-4866-CEA3-55184AFD1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812859B0-2B84-181C-7FBB-F13B97381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0B84519-B0CE-2230-3F13-36358C381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2085494-B4A8-0BF0-FCCB-B39F06958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631A01F-DC36-B04D-9DDF-5665F34F6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C999212-CEFF-F280-A119-336EE5FC1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609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B383849-63B1-481E-9F05-E186F27F5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A02CC12-EB94-0FF9-E48E-AA1DA6BF3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E3AEA63-9B15-6210-6A3C-CB7EC7A22C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6144E-B9CD-4169-8FC9-4F33C66F54A7}" type="datetimeFigureOut">
              <a:rPr lang="zh-TW" altLang="en-US" smtClean="0"/>
              <a:t>2022/10/26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D927E68-560E-A551-AB2C-54BF20D4AD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C2FBDD-AD41-CCB0-C538-E739E790F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80CC7-2478-4CE9-AA03-30A677F9A4F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196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drive/folders/1Reikayy_8SLzoaAE6VHB4kAzKjEExGX2?usp=shari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10.xml"/><Relationship Id="rId5" Type="http://schemas.openxmlformats.org/officeDocument/2006/relationships/slide" Target="slide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.png"/><Relationship Id="rId3" Type="http://schemas.microsoft.com/office/2007/relationships/media" Target="../media/media4.mp3"/><Relationship Id="rId7" Type="http://schemas.microsoft.com/office/2007/relationships/media" Target="../media/media6.mp3"/><Relationship Id="rId12" Type="http://schemas.openxmlformats.org/officeDocument/2006/relationships/audio" Target="../media/media8.mp3"/><Relationship Id="rId17" Type="http://schemas.openxmlformats.org/officeDocument/2006/relationships/image" Target="../media/image7.png"/><Relationship Id="rId2" Type="http://schemas.openxmlformats.org/officeDocument/2006/relationships/audio" Target="../media/media3.mp3"/><Relationship Id="rId16" Type="http://schemas.openxmlformats.org/officeDocument/2006/relationships/image" Target="../media/image6.png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microsoft.com/office/2007/relationships/media" Target="../media/media8.mp3"/><Relationship Id="rId5" Type="http://schemas.microsoft.com/office/2007/relationships/media" Target="../media/media5.mp3"/><Relationship Id="rId15" Type="http://schemas.openxmlformats.org/officeDocument/2006/relationships/slide" Target="slide2.xml"/><Relationship Id="rId10" Type="http://schemas.openxmlformats.org/officeDocument/2006/relationships/audio" Target="../media/media7.mp3"/><Relationship Id="rId4" Type="http://schemas.openxmlformats.org/officeDocument/2006/relationships/audio" Target="../media/media4.mp3"/><Relationship Id="rId9" Type="http://schemas.microsoft.com/office/2007/relationships/media" Target="../media/media7.mp3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0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image" Target="../media/image7.png"/><Relationship Id="rId5" Type="http://schemas.microsoft.com/office/2007/relationships/media" Target="../media/media11.mp3"/><Relationship Id="rId10" Type="http://schemas.openxmlformats.org/officeDocument/2006/relationships/image" Target="../media/image6.png"/><Relationship Id="rId4" Type="http://schemas.openxmlformats.org/officeDocument/2006/relationships/audio" Target="../media/media10.mp3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3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7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openxmlformats.org/officeDocument/2006/relationships/image" Target="../media/image3.png"/><Relationship Id="rId5" Type="http://schemas.microsoft.com/office/2007/relationships/media" Target="../media/media14.mp3"/><Relationship Id="rId10" Type="http://schemas.openxmlformats.org/officeDocument/2006/relationships/image" Target="../media/image6.png"/><Relationship Id="rId4" Type="http://schemas.openxmlformats.org/officeDocument/2006/relationships/audio" Target="../media/media13.mp3"/><Relationship Id="rId9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slide" Target="sl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p3"/><Relationship Id="rId13" Type="http://schemas.microsoft.com/office/2007/relationships/media" Target="../media/media22.mp3"/><Relationship Id="rId18" Type="http://schemas.openxmlformats.org/officeDocument/2006/relationships/image" Target="../media/image4.png"/><Relationship Id="rId3" Type="http://schemas.microsoft.com/office/2007/relationships/media" Target="../media/media17.mp3"/><Relationship Id="rId21" Type="http://schemas.openxmlformats.org/officeDocument/2006/relationships/image" Target="../media/image7.png"/><Relationship Id="rId7" Type="http://schemas.microsoft.com/office/2007/relationships/media" Target="../media/media19.mp3"/><Relationship Id="rId12" Type="http://schemas.openxmlformats.org/officeDocument/2006/relationships/audio" Target="../media/media21.mp3"/><Relationship Id="rId17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6" Type="http://schemas.openxmlformats.org/officeDocument/2006/relationships/audio" Target="../media/media23.mp3"/><Relationship Id="rId20" Type="http://schemas.openxmlformats.org/officeDocument/2006/relationships/image" Target="../media/image6.png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microsoft.com/office/2007/relationships/media" Target="../media/media21.mp3"/><Relationship Id="rId5" Type="http://schemas.microsoft.com/office/2007/relationships/media" Target="../media/media18.mp3"/><Relationship Id="rId15" Type="http://schemas.microsoft.com/office/2007/relationships/media" Target="../media/media23.mp3"/><Relationship Id="rId10" Type="http://schemas.openxmlformats.org/officeDocument/2006/relationships/audio" Target="../media/media20.mp3"/><Relationship Id="rId19" Type="http://schemas.openxmlformats.org/officeDocument/2006/relationships/slide" Target="slide2.xml"/><Relationship Id="rId4" Type="http://schemas.openxmlformats.org/officeDocument/2006/relationships/audio" Target="../media/media17.mp3"/><Relationship Id="rId9" Type="http://schemas.microsoft.com/office/2007/relationships/media" Target="../media/media20.mp3"/><Relationship Id="rId14" Type="http://schemas.openxmlformats.org/officeDocument/2006/relationships/audio" Target="../media/media22.mp3"/><Relationship Id="rId2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27.mp3"/><Relationship Id="rId13" Type="http://schemas.microsoft.com/office/2007/relationships/media" Target="../media/media30.mp3"/><Relationship Id="rId18" Type="http://schemas.openxmlformats.org/officeDocument/2006/relationships/image" Target="../media/image4.png"/><Relationship Id="rId3" Type="http://schemas.microsoft.com/office/2007/relationships/media" Target="../media/media25.mp3"/><Relationship Id="rId21" Type="http://schemas.openxmlformats.org/officeDocument/2006/relationships/image" Target="../media/image7.png"/><Relationship Id="rId7" Type="http://schemas.microsoft.com/office/2007/relationships/media" Target="../media/media27.mp3"/><Relationship Id="rId12" Type="http://schemas.openxmlformats.org/officeDocument/2006/relationships/audio" Target="../media/media29.mp3"/><Relationship Id="rId17" Type="http://schemas.openxmlformats.org/officeDocument/2006/relationships/slideLayout" Target="../slideLayouts/slideLayout1.xml"/><Relationship Id="rId2" Type="http://schemas.openxmlformats.org/officeDocument/2006/relationships/audio" Target="../media/media24.mp3"/><Relationship Id="rId16" Type="http://schemas.openxmlformats.org/officeDocument/2006/relationships/audio" Target="../media/media31.mp3"/><Relationship Id="rId20" Type="http://schemas.openxmlformats.org/officeDocument/2006/relationships/image" Target="../media/image6.png"/><Relationship Id="rId1" Type="http://schemas.microsoft.com/office/2007/relationships/media" Target="../media/media24.mp3"/><Relationship Id="rId6" Type="http://schemas.openxmlformats.org/officeDocument/2006/relationships/audio" Target="../media/media26.mp3"/><Relationship Id="rId11" Type="http://schemas.microsoft.com/office/2007/relationships/media" Target="../media/media29.mp3"/><Relationship Id="rId5" Type="http://schemas.microsoft.com/office/2007/relationships/media" Target="../media/media26.mp3"/><Relationship Id="rId15" Type="http://schemas.microsoft.com/office/2007/relationships/media" Target="../media/media31.mp3"/><Relationship Id="rId10" Type="http://schemas.openxmlformats.org/officeDocument/2006/relationships/audio" Target="../media/media28.mp3"/><Relationship Id="rId19" Type="http://schemas.openxmlformats.org/officeDocument/2006/relationships/slide" Target="slide2.xml"/><Relationship Id="rId4" Type="http://schemas.openxmlformats.org/officeDocument/2006/relationships/audio" Target="../media/media25.mp3"/><Relationship Id="rId9" Type="http://schemas.microsoft.com/office/2007/relationships/media" Target="../media/media28.mp3"/><Relationship Id="rId14" Type="http://schemas.openxmlformats.org/officeDocument/2006/relationships/audio" Target="../media/media30.mp3"/><Relationship Id="rId2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9256BE1A-5C16-DA6C-CBB2-D861CC280F80}"/>
              </a:ext>
            </a:extLst>
          </p:cNvPr>
          <p:cNvSpPr txBox="1"/>
          <p:nvPr/>
        </p:nvSpPr>
        <p:spPr>
          <a:xfrm>
            <a:off x="8721865" y="1569856"/>
            <a:ext cx="3147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solidFill>
                  <a:srgbClr val="FF0000"/>
                </a:solidFill>
                <a:hlinkClick r:id="rId3"/>
              </a:rPr>
              <a:t>臺語字型安裝下載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3D57B136-B316-7B3C-2B03-674E4AF07543}"/>
              </a:ext>
            </a:extLst>
          </p:cNvPr>
          <p:cNvSpPr txBox="1"/>
          <p:nvPr/>
        </p:nvSpPr>
        <p:spPr>
          <a:xfrm>
            <a:off x="5982789" y="3198167"/>
            <a:ext cx="1015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語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D1341D6F-E8F1-7064-04B0-4556B674B082}"/>
              </a:ext>
            </a:extLst>
          </p:cNvPr>
          <p:cNvSpPr txBox="1"/>
          <p:nvPr/>
        </p:nvSpPr>
        <p:spPr>
          <a:xfrm>
            <a:off x="10737756" y="641908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版本：</a:t>
            </a:r>
            <a:r>
              <a:rPr lang="en-US" altLang="zh-TW" sz="1400" b="1">
                <a:latin typeface="標楷體" panose="03000509000000000000" pitchFamily="65" charset="-120"/>
                <a:ea typeface="標楷體" panose="03000509000000000000" pitchFamily="65" charset="-120"/>
              </a:rPr>
              <a:t>20221026</a:t>
            </a:r>
            <a:endParaRPr lang="zh-TW" altLang="en-US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92748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59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08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練習看覓</a:t>
            </a:r>
            <a:endParaRPr lang="zh-TW" altLang="en-US" dirty="0"/>
          </a:p>
        </p:txBody>
      </p:sp>
      <p:pic>
        <p:nvPicPr>
          <p:cNvPr id="7" name="圖片 6">
            <a:hlinkClick r:id="rId3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12EE41B2-3B38-55C0-D4D2-C9B3A46D0CB6}"/>
              </a:ext>
            </a:extLst>
          </p:cNvPr>
          <p:cNvSpPr/>
          <p:nvPr/>
        </p:nvSpPr>
        <p:spPr>
          <a:xfrm>
            <a:off x="-209733" y="301090"/>
            <a:ext cx="10422369" cy="1174420"/>
          </a:xfrm>
          <a:prstGeom prst="roundRect">
            <a:avLst/>
          </a:prstGeom>
          <a:solidFill>
            <a:srgbClr val="F6D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一、揣看覓，第一課到第三課內面有袂少讀輕聲的詞，</a:t>
            </a:r>
            <a:endParaRPr lang="en-US" altLang="zh-TW" sz="3200" dirty="0">
              <a:solidFill>
                <a:schemeClr val="tx1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請你共寫落來。（至少寫</a:t>
            </a:r>
            <a:r>
              <a:rPr lang="en-US" altLang="zh-TW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5</a:t>
            </a:r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个）</a:t>
            </a: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F0C812EF-3F32-7C65-CEA5-D3CF2DC290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68018" y="3360728"/>
            <a:ext cx="740914" cy="749664"/>
          </a:xfrm>
          <a:prstGeom prst="rect">
            <a:avLst/>
          </a:prstGeom>
        </p:spPr>
      </p:pic>
      <p:sp>
        <p:nvSpPr>
          <p:cNvPr id="19" name="文字方塊 18">
            <a:extLst>
              <a:ext uri="{FF2B5EF4-FFF2-40B4-BE49-F238E27FC236}">
                <a16:creationId xmlns:a16="http://schemas.microsoft.com/office/drawing/2014/main" id="{A72D311C-83E2-128E-61AB-675C465E4E7A}"/>
              </a:ext>
            </a:extLst>
          </p:cNvPr>
          <p:cNvSpPr txBox="1"/>
          <p:nvPr/>
        </p:nvSpPr>
        <p:spPr>
          <a:xfrm>
            <a:off x="209320" y="2418074"/>
            <a:ext cx="523711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1.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日時 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j…t--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sî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2.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暝時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mî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 /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mê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sî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3.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總是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tsóng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sī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4.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歕出來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pûn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tshut-lâi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5.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迎出來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ngiâ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tshut-lâi</a:t>
            </a:r>
            <a:endParaRPr lang="zh-TW" altLang="en-US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76E8705E-FC20-A904-01DD-8C24FAF25A59}"/>
              </a:ext>
            </a:extLst>
          </p:cNvPr>
          <p:cNvSpPr txBox="1"/>
          <p:nvPr/>
        </p:nvSpPr>
        <p:spPr>
          <a:xfrm>
            <a:off x="6134100" y="2412174"/>
            <a:ext cx="5167741" cy="2707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6.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送起去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sàng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khí-khì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7.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用著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iöng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tiõh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8.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等我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tán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guá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</a:pPr>
            <a:r>
              <a:rPr lang="en-US" altLang="zh-TW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9. </a:t>
            </a: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紲落 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suà</a:t>
            </a:r>
            <a:r>
              <a:rPr lang="en-US" altLang="zh-TW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--</a:t>
            </a:r>
            <a:r>
              <a:rPr lang="en-US" altLang="zh-TW" sz="4000" dirty="0" err="1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lõh</a:t>
            </a:r>
            <a:endParaRPr lang="zh-TW" altLang="en-US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0D01A9C-6AC4-8BEA-7909-8E394D336319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236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>
            <a:extLst>
              <a:ext uri="{FF2B5EF4-FFF2-40B4-BE49-F238E27FC236}">
                <a16:creationId xmlns:a16="http://schemas.microsoft.com/office/drawing/2014/main" id="{9412C406-F468-340F-E9B1-5013C8CB1AD7}"/>
              </a:ext>
            </a:extLst>
          </p:cNvPr>
          <p:cNvSpPr txBox="1"/>
          <p:nvPr/>
        </p:nvSpPr>
        <p:spPr>
          <a:xfrm>
            <a:off x="129846" y="3224937"/>
            <a:ext cx="1161765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1. ______</a:t>
            </a:r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：</a:t>
            </a:r>
            <a:r>
              <a:rPr lang="en-US" altLang="zh-TW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</a:t>
            </a:r>
          </a:p>
          <a:p>
            <a:pPr marL="742950" indent="-742950" algn="l">
              <a:buAutoNum type="arabicPeriod"/>
            </a:pPr>
            <a:endParaRPr lang="en-US" altLang="zh-TW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 algn="l"/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 ______</a:t>
            </a:r>
            <a:r>
              <a:rPr lang="zh-TW" altLang="en-US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：</a:t>
            </a:r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</a:t>
            </a:r>
          </a:p>
          <a:p>
            <a:pPr marL="742950" indent="-742950" algn="l">
              <a:buAutoNum type="arabicPeriod"/>
            </a:pPr>
            <a:endParaRPr lang="en-US" altLang="zh-TW" sz="3600" b="0" i="0" u="none" strike="noStrike" baseline="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 algn="l"/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 ______</a:t>
            </a:r>
            <a:r>
              <a:rPr lang="zh-TW" altLang="en-US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：</a:t>
            </a:r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</a:t>
            </a:r>
            <a:endParaRPr lang="en-US" altLang="zh-TW" sz="3600" b="0" i="0" u="none" strike="noStrike" baseline="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59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09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練習看覓</a:t>
            </a:r>
            <a:endParaRPr lang="zh-TW" altLang="en-US" dirty="0"/>
          </a:p>
        </p:txBody>
      </p:sp>
      <p:pic>
        <p:nvPicPr>
          <p:cNvPr id="7" name="圖片 6">
            <a:hlinkClick r:id="rId3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12EE41B2-3B38-55C0-D4D2-C9B3A46D0CB6}"/>
              </a:ext>
            </a:extLst>
          </p:cNvPr>
          <p:cNvSpPr/>
          <p:nvPr/>
        </p:nvSpPr>
        <p:spPr>
          <a:xfrm>
            <a:off x="-209733" y="301090"/>
            <a:ext cx="10422369" cy="1174420"/>
          </a:xfrm>
          <a:prstGeom prst="roundRect">
            <a:avLst/>
          </a:prstGeom>
          <a:solidFill>
            <a:srgbClr val="F6D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二、請你想出三个有輕聲的詞，用這三个詞來造句。參</a:t>
            </a:r>
            <a:endParaRPr lang="en-US" altLang="zh-TW" sz="3200" dirty="0">
              <a:solidFill>
                <a:schemeClr val="tx1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考下跤的例句，共造句寫落來。</a:t>
            </a: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F0C812EF-3F32-7C65-CEA5-D3CF2DC290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68018" y="3043228"/>
            <a:ext cx="740914" cy="74966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8878C06-1CD6-37A5-6807-7D78D467FFEF}"/>
              </a:ext>
            </a:extLst>
          </p:cNvPr>
          <p:cNvSpPr/>
          <p:nvPr/>
        </p:nvSpPr>
        <p:spPr>
          <a:xfrm>
            <a:off x="508000" y="2097810"/>
            <a:ext cx="10566401" cy="69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　驚死：你雄雄喝遮爾大聲，害我差一點仔驚死。</a:t>
            </a:r>
          </a:p>
        </p:txBody>
      </p:sp>
      <p:pic>
        <p:nvPicPr>
          <p:cNvPr id="3" name="圖片 2">
            <a:hlinkClick r:id="rId6" action="ppaction://hlinksldjump"/>
            <a:extLst>
              <a:ext uri="{FF2B5EF4-FFF2-40B4-BE49-F238E27FC236}">
                <a16:creationId xmlns:a16="http://schemas.microsoft.com/office/drawing/2014/main" id="{7E861041-F9EC-7797-DDA2-8517270762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68018" y="3806310"/>
            <a:ext cx="740913" cy="749664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A7F22A89-E28F-7E88-4C4A-94DE3C159A00}"/>
              </a:ext>
            </a:extLst>
          </p:cNvPr>
          <p:cNvSpPr txBox="1"/>
          <p:nvPr/>
        </p:nvSpPr>
        <p:spPr>
          <a:xfrm>
            <a:off x="831619" y="3140329"/>
            <a:ext cx="10315683" cy="2951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  <a:spcAft>
                <a:spcPts val="3500"/>
              </a:spcAft>
            </a:pP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哽著   我中晝食魚仔去予刺哽著。</a:t>
            </a:r>
            <a:endParaRPr lang="en-US" altLang="zh-TW" sz="36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  <a:spcAft>
                <a:spcPts val="3500"/>
              </a:spcAft>
            </a:pPr>
            <a:r>
              <a:rPr lang="zh-TW" altLang="en-US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轉去       恁阿母敲電話來，叫你趕緊轉去。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  <a:spcAft>
                <a:spcPts val="3600"/>
              </a:spcAft>
            </a:pPr>
            <a:r>
              <a:rPr lang="zh-TW" altLang="en-US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惱死       這个囡仔一工到暗捙跋反，活欲惱死。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C2D0A4-9173-1CBA-A7DE-D40B51C2A391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472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hlinkClick r:id="rId3" action="ppaction://hlinksldjump"/>
            <a:extLst>
              <a:ext uri="{FF2B5EF4-FFF2-40B4-BE49-F238E27FC236}">
                <a16:creationId xmlns:a16="http://schemas.microsoft.com/office/drawing/2014/main" id="{BF7A2C8A-E1EE-ED4F-41CC-6C9960967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31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練習看覓</a:t>
            </a:r>
            <a:endParaRPr lang="zh-TW" alt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12EE41B2-3B38-55C0-D4D2-C9B3A46D0CB6}"/>
              </a:ext>
            </a:extLst>
          </p:cNvPr>
          <p:cNvSpPr/>
          <p:nvPr/>
        </p:nvSpPr>
        <p:spPr>
          <a:xfrm>
            <a:off x="-209733" y="301090"/>
            <a:ext cx="10422369" cy="1174420"/>
          </a:xfrm>
          <a:prstGeom prst="roundRect">
            <a:avLst/>
          </a:prstGeom>
          <a:solidFill>
            <a:srgbClr val="F6D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二、請你想出三个有輕聲的詞，用這三个詞來造句。參</a:t>
            </a:r>
            <a:endParaRPr lang="en-US" altLang="zh-TW" sz="3200" dirty="0">
              <a:solidFill>
                <a:schemeClr val="tx1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r>
              <a:rPr lang="zh-TW" altLang="en-US" sz="32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     考下跤的例句，共造句寫落來。</a:t>
            </a: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F0C812EF-3F32-7C65-CEA5-D3CF2DC29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68018" y="3043228"/>
            <a:ext cx="740914" cy="74966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8878C06-1CD6-37A5-6807-7D78D467FFEF}"/>
              </a:ext>
            </a:extLst>
          </p:cNvPr>
          <p:cNvSpPr/>
          <p:nvPr/>
        </p:nvSpPr>
        <p:spPr>
          <a:xfrm>
            <a:off x="508000" y="2097810"/>
            <a:ext cx="10566401" cy="69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dirty="0">
                <a:solidFill>
                  <a:schemeClr val="tx1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　驚死：你雄雄喝遮爾大聲，害我差一點仔驚死。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9412C406-F468-340F-E9B1-5013C8CB1AD7}"/>
              </a:ext>
            </a:extLst>
          </p:cNvPr>
          <p:cNvSpPr txBox="1"/>
          <p:nvPr/>
        </p:nvSpPr>
        <p:spPr>
          <a:xfrm>
            <a:off x="40946" y="3224937"/>
            <a:ext cx="1161765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TW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1. _______</a:t>
            </a:r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：</a:t>
            </a:r>
            <a:r>
              <a:rPr lang="en-US" altLang="zh-TW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</a:t>
            </a:r>
          </a:p>
          <a:p>
            <a:pPr marL="742950" indent="-742950" algn="l">
              <a:buAutoNum type="arabicPeriod"/>
            </a:pPr>
            <a:endParaRPr lang="en-US" altLang="zh-TW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 algn="l"/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2. _______</a:t>
            </a:r>
            <a:r>
              <a:rPr lang="zh-TW" altLang="en-US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：</a:t>
            </a:r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</a:t>
            </a:r>
          </a:p>
          <a:p>
            <a:pPr marL="742950" indent="-742950" algn="l">
              <a:buAutoNum type="arabicPeriod"/>
            </a:pPr>
            <a:endParaRPr lang="en-US" altLang="zh-TW" sz="3600" b="0" i="0" u="none" strike="noStrike" baseline="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 algn="l"/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3. _______</a:t>
            </a:r>
            <a:r>
              <a:rPr lang="zh-TW" altLang="en-US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：</a:t>
            </a:r>
            <a:r>
              <a:rPr lang="en-US" altLang="zh-TW" sz="3600" dirty="0">
                <a:latin typeface="台灣楷體" panose="02010604000101010101" pitchFamily="2" charset="-120"/>
                <a:ea typeface="台灣楷體" panose="02010604000101010101" pitchFamily="2" charset="-120"/>
              </a:rPr>
              <a:t>______________________________________</a:t>
            </a:r>
            <a:endParaRPr lang="en-US" altLang="zh-TW" sz="3600" b="0" i="0" u="none" strike="noStrike" baseline="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 algn="l"/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            </a:t>
            </a:r>
            <a:endParaRPr lang="en-US" altLang="zh-TW" sz="3600" b="0" i="0" u="none" strike="noStrike" baseline="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A7F22A89-E28F-7E88-4C4A-94DE3C159A00}"/>
              </a:ext>
            </a:extLst>
          </p:cNvPr>
          <p:cNvSpPr txBox="1"/>
          <p:nvPr/>
        </p:nvSpPr>
        <p:spPr>
          <a:xfrm>
            <a:off x="635001" y="3140329"/>
            <a:ext cx="10423402" cy="293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  <a:spcAft>
                <a:spcPts val="3500"/>
              </a:spcAft>
            </a:pPr>
            <a:r>
              <a:rPr lang="zh-TW" altLang="en-US" sz="4000" dirty="0">
                <a:solidFill>
                  <a:srgbClr val="FF0000"/>
                </a:solidFill>
                <a:latin typeface="台灣楷體" panose="02010604000101010101" pitchFamily="2" charset="-120"/>
                <a:ea typeface="台灣楷體" panose="02010604000101010101" pitchFamily="2" charset="-120"/>
              </a:rPr>
              <a:t>趖出來  你愛較注意咧，龜跤毋通趖出來。</a:t>
            </a:r>
            <a:endParaRPr lang="en-US" altLang="zh-TW" sz="4000" dirty="0">
              <a:solidFill>
                <a:srgbClr val="FF0000"/>
              </a:solidFill>
              <a:latin typeface="台灣楷體" panose="02010604000101010101" pitchFamily="2" charset="-12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  <a:spcAft>
                <a:spcPts val="3500"/>
              </a:spcAft>
            </a:pPr>
            <a:r>
              <a:rPr lang="zh-TW" altLang="en-US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吞落去     為著三頓，閣較委屈嘛愛吞落去。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  <a:p>
            <a:pPr>
              <a:lnSpc>
                <a:spcPts val="5200"/>
              </a:lnSpc>
              <a:spcAft>
                <a:spcPts val="3500"/>
              </a:spcAft>
            </a:pPr>
            <a:r>
              <a:rPr lang="zh-TW" altLang="en-US" sz="4000" dirty="0">
                <a:solidFill>
                  <a:srgbClr val="FF0000"/>
                </a:solidFill>
                <a:latin typeface="Taiwanese Serif" panose="02000503000000020003" pitchFamily="2" charset="0"/>
                <a:ea typeface="台灣楷體" panose="02010604000101010101" pitchFamily="2" charset="-120"/>
              </a:rPr>
              <a:t>騙去         伊一支喙糊瘰瘰，千萬毋通予伊騙去。</a:t>
            </a:r>
            <a:endParaRPr lang="en-US" altLang="zh-TW" sz="4000" dirty="0">
              <a:solidFill>
                <a:srgbClr val="FF0000"/>
              </a:solidFill>
              <a:latin typeface="Taiwanese Serif" panose="02000503000000020003" pitchFamily="2" charset="0"/>
              <a:ea typeface="台灣楷體" panose="02010604000101010101" pitchFamily="2" charset="-120"/>
            </a:endParaRPr>
          </a:p>
        </p:txBody>
      </p:sp>
      <p:pic>
        <p:nvPicPr>
          <p:cNvPr id="11" name="圖片 10">
            <a:hlinkClick r:id="rId4" action="ppaction://hlinksldjump"/>
            <a:extLst>
              <a:ext uri="{FF2B5EF4-FFF2-40B4-BE49-F238E27FC236}">
                <a16:creationId xmlns:a16="http://schemas.microsoft.com/office/drawing/2014/main" id="{9DABACCA-258D-9D70-5D04-641333BD83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42458" y="99021"/>
            <a:ext cx="594124" cy="54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21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>
            <a:extLst>
              <a:ext uri="{FF2B5EF4-FFF2-40B4-BE49-F238E27FC236}">
                <a16:creationId xmlns:a16="http://schemas.microsoft.com/office/drawing/2014/main" id="{9D96B6F7-D148-3692-EB6B-A9F52877E306}"/>
              </a:ext>
            </a:extLst>
          </p:cNvPr>
          <p:cNvSpPr txBox="1"/>
          <p:nvPr/>
        </p:nvSpPr>
        <p:spPr>
          <a:xfrm>
            <a:off x="867688" y="2233728"/>
            <a:ext cx="10555671" cy="1946593"/>
          </a:xfrm>
        </p:spPr>
        <p:txBody>
          <a:bodyPr vert="horz" lIns="91419" tIns="45709" rIns="91419" bIns="45709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TW" altLang="en-US" sz="6599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6599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6599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  <a:endParaRPr lang="en-US" altLang="zh-TW" sz="6599" dirty="0">
              <a:latin typeface="台灣楷體" panose="02010604000101010101" pitchFamily="2" charset="-120"/>
              <a:ea typeface="台灣楷體" panose="02010604000101010101" pitchFamily="2" charset="-120"/>
              <a:cs typeface="+mj-cs"/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68B48594-B8DE-E540-7C2E-18B00D1EE6C0}"/>
              </a:ext>
            </a:extLst>
          </p:cNvPr>
          <p:cNvSpPr/>
          <p:nvPr/>
        </p:nvSpPr>
        <p:spPr>
          <a:xfrm>
            <a:off x="5951132" y="860089"/>
            <a:ext cx="5183376" cy="1123209"/>
          </a:xfrm>
          <a:prstGeom prst="roundRect">
            <a:avLst/>
          </a:prstGeom>
          <a:solidFill>
            <a:srgbClr val="E6D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999" b="1" spc="600" dirty="0">
                <a:solidFill>
                  <a:srgbClr val="AC6B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語文天地</a:t>
            </a:r>
            <a:r>
              <a:rPr lang="en-US" altLang="zh-TW" sz="5999" b="1" dirty="0">
                <a:solidFill>
                  <a:srgbClr val="AC6B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5999" b="1" dirty="0">
                <a:solidFill>
                  <a:srgbClr val="AC6B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5999" b="1" dirty="0">
                <a:solidFill>
                  <a:srgbClr val="AC6B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5999" b="1" dirty="0">
              <a:solidFill>
                <a:srgbClr val="AC6B17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: 圓角 13">
            <a:hlinkClick r:id="rId5" action="ppaction://hlinksldjump"/>
            <a:extLst>
              <a:ext uri="{FF2B5EF4-FFF2-40B4-BE49-F238E27FC236}">
                <a16:creationId xmlns:a16="http://schemas.microsoft.com/office/drawing/2014/main" id="{6009BC5B-CE98-8978-7528-D0676F0DA896}"/>
              </a:ext>
            </a:extLst>
          </p:cNvPr>
          <p:cNvSpPr/>
          <p:nvPr/>
        </p:nvSpPr>
        <p:spPr>
          <a:xfrm>
            <a:off x="1128598" y="4708548"/>
            <a:ext cx="1655801" cy="952183"/>
          </a:xfrm>
          <a:prstGeom prst="roundRect">
            <a:avLst/>
          </a:prstGeom>
          <a:solidFill>
            <a:srgbClr val="E6D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599" b="1" dirty="0">
                <a:solidFill>
                  <a:srgbClr val="AC6B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正文</a:t>
            </a:r>
          </a:p>
        </p:txBody>
      </p:sp>
      <p:sp>
        <p:nvSpPr>
          <p:cNvPr id="15" name="矩形: 圓角 14">
            <a:hlinkClick r:id="rId6" action="ppaction://hlinksldjump"/>
            <a:extLst>
              <a:ext uri="{FF2B5EF4-FFF2-40B4-BE49-F238E27FC236}">
                <a16:creationId xmlns:a16="http://schemas.microsoft.com/office/drawing/2014/main" id="{7D8C579A-6010-74C8-A2F0-FA2A7C962496}"/>
              </a:ext>
            </a:extLst>
          </p:cNvPr>
          <p:cNvSpPr/>
          <p:nvPr/>
        </p:nvSpPr>
        <p:spPr>
          <a:xfrm>
            <a:off x="3720286" y="4708548"/>
            <a:ext cx="2159740" cy="952183"/>
          </a:xfrm>
          <a:prstGeom prst="roundRect">
            <a:avLst/>
          </a:prstGeom>
          <a:solidFill>
            <a:srgbClr val="E6D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599" b="1" dirty="0">
                <a:solidFill>
                  <a:srgbClr val="AC6B1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練習看覓</a:t>
            </a:r>
          </a:p>
        </p:txBody>
      </p:sp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785C8D8A-2EA2-A3D4-A6BC-D26F668C9F90}"/>
              </a:ext>
            </a:extLst>
          </p:cNvPr>
          <p:cNvCxnSpPr/>
          <p:nvPr/>
        </p:nvCxnSpPr>
        <p:spPr>
          <a:xfrm>
            <a:off x="6838950" y="0"/>
            <a:ext cx="0" cy="860089"/>
          </a:xfrm>
          <a:prstGeom prst="line">
            <a:avLst/>
          </a:prstGeom>
          <a:ln w="28575"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E79D99CF-2220-CC37-0427-BB21BEFB68D1}"/>
              </a:ext>
            </a:extLst>
          </p:cNvPr>
          <p:cNvCxnSpPr/>
          <p:nvPr/>
        </p:nvCxnSpPr>
        <p:spPr>
          <a:xfrm>
            <a:off x="10296525" y="0"/>
            <a:ext cx="0" cy="860089"/>
          </a:xfrm>
          <a:prstGeom prst="line">
            <a:avLst/>
          </a:prstGeom>
          <a:ln w="28575"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B1L3-曲目44-正文-0">
            <a:hlinkClick r:id="" action="ppaction://media"/>
            <a:extLst>
              <a:ext uri="{FF2B5EF4-FFF2-40B4-BE49-F238E27FC236}">
                <a16:creationId xmlns:a16="http://schemas.microsoft.com/office/drawing/2014/main" id="{A94DE4EF-E587-0C32-8B26-0D8169AE5C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6399" y="2964017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35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>
            <a:extLst>
              <a:ext uri="{FF2B5EF4-FFF2-40B4-BE49-F238E27FC236}">
                <a16:creationId xmlns:a16="http://schemas.microsoft.com/office/drawing/2014/main" id="{7D6554A1-2C3A-A221-4759-E26DEB3B5DCB}"/>
              </a:ext>
            </a:extLst>
          </p:cNvPr>
          <p:cNvSpPr txBox="1"/>
          <p:nvPr/>
        </p:nvSpPr>
        <p:spPr>
          <a:xfrm>
            <a:off x="-12402" y="75001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pic>
        <p:nvPicPr>
          <p:cNvPr id="12" name="圖片 11" descr="一張含有 草, 室外, 植物 的圖片&#10;&#10;自動產生的描述">
            <a:extLst>
              <a:ext uri="{FF2B5EF4-FFF2-40B4-BE49-F238E27FC236}">
                <a16:creationId xmlns:a16="http://schemas.microsoft.com/office/drawing/2014/main" id="{8CF98155-1050-6594-A6E4-9830AD9764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51"/>
          <a:stretch/>
        </p:blipFill>
        <p:spPr>
          <a:xfrm>
            <a:off x="-17420" y="3048928"/>
            <a:ext cx="11506809" cy="379668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57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01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6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90649"/>
            <a:ext cx="1099250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輕聲是一種特殊的變調現象，唸出來輕輕、短短。閩南語讀輕聲的字袂單獨存在，通常是一个詞。有輕聲的詞用拼音書寫的時，用輕聲符號「</a:t>
            </a:r>
            <a:r>
              <a:rPr lang="en-US" altLang="zh-TW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--</a:t>
            </a:r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」標註。輕聲符號「</a:t>
            </a:r>
            <a:r>
              <a:rPr lang="en-US" altLang="zh-TW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--</a:t>
            </a:r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」頭前的字唸本調，輕聲符號後壁讀輕聲。</a:t>
            </a:r>
            <a:endParaRPr lang="zh-TW" altLang="en-US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D6F967-0210-2B61-A5F9-6EEC16A688B3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B1L3-曲目44-正文-1">
            <a:hlinkClick r:id="" action="ppaction://media"/>
            <a:extLst>
              <a:ext uri="{FF2B5EF4-FFF2-40B4-BE49-F238E27FC236}">
                <a16:creationId xmlns:a16="http://schemas.microsoft.com/office/drawing/2014/main" id="{C3EB089B-7A46-2E1B-7268-BAE84FE591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99322" y="2893382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5755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6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57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02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15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35564"/>
            <a:ext cx="10992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28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舉例來講：</a:t>
            </a:r>
            <a:endParaRPr lang="zh-TW" altLang="en-US" sz="28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9" name="表格 2">
            <a:extLst>
              <a:ext uri="{FF2B5EF4-FFF2-40B4-BE49-F238E27FC236}">
                <a16:creationId xmlns:a16="http://schemas.microsoft.com/office/drawing/2014/main" id="{A94DAD05-563D-DEF4-B178-0566B1F5C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54329"/>
              </p:ext>
            </p:extLst>
          </p:nvPr>
        </p:nvGraphicFramePr>
        <p:xfrm>
          <a:off x="77118" y="1337046"/>
          <a:ext cx="11325340" cy="50876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89832">
                  <a:extLst>
                    <a:ext uri="{9D8B030D-6E8A-4147-A177-3AD203B41FA5}">
                      <a16:colId xmlns:a16="http://schemas.microsoft.com/office/drawing/2014/main" val="3576831339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1438585523"/>
                    </a:ext>
                  </a:extLst>
                </a:gridCol>
                <a:gridCol w="1743075">
                  <a:extLst>
                    <a:ext uri="{9D8B030D-6E8A-4147-A177-3AD203B41FA5}">
                      <a16:colId xmlns:a16="http://schemas.microsoft.com/office/drawing/2014/main" val="3475029615"/>
                    </a:ext>
                  </a:extLst>
                </a:gridCol>
                <a:gridCol w="5449333">
                  <a:extLst>
                    <a:ext uri="{9D8B030D-6E8A-4147-A177-3AD203B41FA5}">
                      <a16:colId xmlns:a16="http://schemas.microsoft.com/office/drawing/2014/main" val="1455437506"/>
                    </a:ext>
                  </a:extLst>
                </a:gridCol>
              </a:tblGrid>
              <a:tr h="293450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80426"/>
                  </a:ext>
                </a:extLst>
              </a:tr>
              <a:tr h="1033994">
                <a:tc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忝死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thiám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sí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40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我今仔日活欲忝死。</a:t>
                      </a: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 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伊逐日都作穡作甲強欲忝死。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9332031"/>
                  </a:ext>
                </a:extLst>
              </a:tr>
              <a:tr h="1033994">
                <a:tc>
                  <a:txBody>
                    <a:bodyPr/>
                    <a:lstStyle/>
                    <a:p>
                      <a:pPr algn="l"/>
                      <a:r>
                        <a:rPr lang="zh-TW" altLang="en-US" sz="4000" spc="-3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走出去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tsáu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tshut-khì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40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跑出去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伊一聽著聲就走出去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矣。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伊雄雄走出去，毋知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是欲去佗位？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354013"/>
                  </a:ext>
                </a:extLst>
              </a:tr>
            </a:tbl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:a16="http://schemas.microsoft.com/office/drawing/2014/main" id="{7BAC9790-0083-3E9C-6CEF-0EEB7E3EF386}"/>
              </a:ext>
            </a:extLst>
          </p:cNvPr>
          <p:cNvSpPr txBox="1"/>
          <p:nvPr/>
        </p:nvSpPr>
        <p:spPr>
          <a:xfrm>
            <a:off x="10789" y="18780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C8233E6-DB02-844D-A7DC-F713E182DACB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06B5B1-BD8B-4C59-2FF9-0EC78A41452A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B1L3-曲目44-正文-2">
            <a:hlinkClick r:id="" action="ppaction://media"/>
            <a:extLst>
              <a:ext uri="{FF2B5EF4-FFF2-40B4-BE49-F238E27FC236}">
                <a16:creationId xmlns:a16="http://schemas.microsoft.com/office/drawing/2014/main" id="{0D3DDE3B-183C-B05C-1226-F9AB6289F9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170" y="2669314"/>
            <a:ext cx="662310" cy="648000"/>
          </a:xfrm>
          <a:prstGeom prst="rect">
            <a:avLst/>
          </a:prstGeom>
        </p:spPr>
      </p:pic>
      <p:pic>
        <p:nvPicPr>
          <p:cNvPr id="14" name="B1L3-曲目44-正文-5">
            <a:hlinkClick r:id="" action="ppaction://media"/>
            <a:extLst>
              <a:ext uri="{FF2B5EF4-FFF2-40B4-BE49-F238E27FC236}">
                <a16:creationId xmlns:a16="http://schemas.microsoft.com/office/drawing/2014/main" id="{A87FB7BE-93D2-BB07-45B3-1535AA44045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170" y="4872954"/>
            <a:ext cx="662310" cy="648000"/>
          </a:xfrm>
          <a:prstGeom prst="rect">
            <a:avLst/>
          </a:prstGeom>
        </p:spPr>
      </p:pic>
      <p:pic>
        <p:nvPicPr>
          <p:cNvPr id="19" name="B1L3-曲目44-正文-4">
            <a:hlinkClick r:id="" action="ppaction://media"/>
            <a:extLst>
              <a:ext uri="{FF2B5EF4-FFF2-40B4-BE49-F238E27FC236}">
                <a16:creationId xmlns:a16="http://schemas.microsoft.com/office/drawing/2014/main" id="{DC3FF553-D61A-3BBA-3F9C-A64E590B21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4947" y="2650535"/>
            <a:ext cx="648000" cy="648000"/>
          </a:xfrm>
          <a:prstGeom prst="rect">
            <a:avLst/>
          </a:prstGeom>
        </p:spPr>
      </p:pic>
      <p:pic>
        <p:nvPicPr>
          <p:cNvPr id="20" name="B1L3-曲目44-正文-3">
            <a:hlinkClick r:id="" action="ppaction://media"/>
            <a:extLst>
              <a:ext uri="{FF2B5EF4-FFF2-40B4-BE49-F238E27FC236}">
                <a16:creationId xmlns:a16="http://schemas.microsoft.com/office/drawing/2014/main" id="{80DC93C3-07E5-D9ED-CBD0-F10D19211C2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4947" y="2021314"/>
            <a:ext cx="648000" cy="648000"/>
          </a:xfrm>
          <a:prstGeom prst="rect">
            <a:avLst/>
          </a:prstGeom>
        </p:spPr>
      </p:pic>
      <p:pic>
        <p:nvPicPr>
          <p:cNvPr id="21" name="B1L3-曲目44-正文-6">
            <a:hlinkClick r:id="" action="ppaction://media"/>
            <a:extLst>
              <a:ext uri="{FF2B5EF4-FFF2-40B4-BE49-F238E27FC236}">
                <a16:creationId xmlns:a16="http://schemas.microsoft.com/office/drawing/2014/main" id="{0C68C2F9-AAA5-6324-699F-DE9DDA31B64F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4947" y="3953097"/>
            <a:ext cx="648000" cy="648000"/>
          </a:xfrm>
          <a:prstGeom prst="rect">
            <a:avLst/>
          </a:prstGeom>
        </p:spPr>
      </p:pic>
      <p:pic>
        <p:nvPicPr>
          <p:cNvPr id="22" name="B1L3-曲目44-正文-7">
            <a:hlinkClick r:id="" action="ppaction://media"/>
            <a:extLst>
              <a:ext uri="{FF2B5EF4-FFF2-40B4-BE49-F238E27FC236}">
                <a16:creationId xmlns:a16="http://schemas.microsoft.com/office/drawing/2014/main" id="{1F878A9E-1440-F6B2-B953-AF8CCA87C92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4947" y="521001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14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66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23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7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18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44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57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03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9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35564"/>
            <a:ext cx="10992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28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舉例來講：</a:t>
            </a:r>
            <a:endParaRPr lang="zh-TW" altLang="en-US" sz="28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CE340EEF-56FA-A219-F578-F2362993D3D9}"/>
              </a:ext>
            </a:extLst>
          </p:cNvPr>
          <p:cNvSpPr txBox="1"/>
          <p:nvPr/>
        </p:nvSpPr>
        <p:spPr>
          <a:xfrm>
            <a:off x="-12402" y="75001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4ED87C-FD9A-3646-CB2E-D1DB17EF8498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1" name="表格 2">
            <a:extLst>
              <a:ext uri="{FF2B5EF4-FFF2-40B4-BE49-F238E27FC236}">
                <a16:creationId xmlns:a16="http://schemas.microsoft.com/office/drawing/2014/main" id="{BE138D9A-A91D-DADB-02B3-CB6516CB10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181073"/>
              </p:ext>
            </p:extLst>
          </p:nvPr>
        </p:nvGraphicFramePr>
        <p:xfrm>
          <a:off x="77118" y="1337046"/>
          <a:ext cx="11325340" cy="31673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85082">
                  <a:extLst>
                    <a:ext uri="{9D8B030D-6E8A-4147-A177-3AD203B41FA5}">
                      <a16:colId xmlns:a16="http://schemas.microsoft.com/office/drawing/2014/main" val="3576831339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438585523"/>
                    </a:ext>
                  </a:extLst>
                </a:gridCol>
                <a:gridCol w="1892300">
                  <a:extLst>
                    <a:ext uri="{9D8B030D-6E8A-4147-A177-3AD203B41FA5}">
                      <a16:colId xmlns:a16="http://schemas.microsoft.com/office/drawing/2014/main" val="3475029615"/>
                    </a:ext>
                  </a:extLst>
                </a:gridCol>
                <a:gridCol w="4988958">
                  <a:extLst>
                    <a:ext uri="{9D8B030D-6E8A-4147-A177-3AD203B41FA5}">
                      <a16:colId xmlns:a16="http://schemas.microsoft.com/office/drawing/2014/main" val="1455437506"/>
                    </a:ext>
                  </a:extLst>
                </a:gridCol>
              </a:tblGrid>
              <a:tr h="293450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80426"/>
                  </a:ext>
                </a:extLst>
              </a:tr>
              <a:tr h="1033994">
                <a:tc>
                  <a:txBody>
                    <a:bodyPr/>
                    <a:lstStyle/>
                    <a:p>
                      <a:pPr algn="l"/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紲落來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suà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lõh-lâi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40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接下來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咱紲落來欲去佗位？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暗頓我款好勢矣，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紲落來食飯飽就換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你去洗碗、款灶跤。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354013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93D972DF-6293-0ACD-B83C-9D3043FEC27B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B1L3-曲目44-正文-8">
            <a:hlinkClick r:id="" action="ppaction://media"/>
            <a:extLst>
              <a:ext uri="{FF2B5EF4-FFF2-40B4-BE49-F238E27FC236}">
                <a16:creationId xmlns:a16="http://schemas.microsoft.com/office/drawing/2014/main" id="{0A187091-5200-BDEE-2E1B-5B86B50623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7173" y="2927971"/>
            <a:ext cx="662310" cy="648000"/>
          </a:xfrm>
          <a:prstGeom prst="rect">
            <a:avLst/>
          </a:prstGeom>
        </p:spPr>
      </p:pic>
      <p:pic>
        <p:nvPicPr>
          <p:cNvPr id="13" name="B1L3-曲目44-正文-9">
            <a:hlinkClick r:id="" action="ppaction://media"/>
            <a:extLst>
              <a:ext uri="{FF2B5EF4-FFF2-40B4-BE49-F238E27FC236}">
                <a16:creationId xmlns:a16="http://schemas.microsoft.com/office/drawing/2014/main" id="{22CF67B9-5401-F155-85EA-60316D26BAE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2550" y="2015920"/>
            <a:ext cx="648000" cy="648000"/>
          </a:xfrm>
          <a:prstGeom prst="rect">
            <a:avLst/>
          </a:prstGeom>
        </p:spPr>
      </p:pic>
      <p:pic>
        <p:nvPicPr>
          <p:cNvPr id="14" name="B1L3-曲目44-正文-10">
            <a:hlinkClick r:id="" action="ppaction://media"/>
            <a:extLst>
              <a:ext uri="{FF2B5EF4-FFF2-40B4-BE49-F238E27FC236}">
                <a16:creationId xmlns:a16="http://schemas.microsoft.com/office/drawing/2014/main" id="{FD8CD719-1ED0-4E9A-CAA4-4AE69B614EC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2550" y="2663920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7119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57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04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9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35564"/>
            <a:ext cx="10992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28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舉例來講：</a:t>
            </a:r>
            <a:endParaRPr lang="zh-TW" altLang="en-US" sz="28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FFC1105-DDCA-375F-ECF7-CE41926D6864}"/>
              </a:ext>
            </a:extLst>
          </p:cNvPr>
          <p:cNvSpPr txBox="1"/>
          <p:nvPr/>
        </p:nvSpPr>
        <p:spPr>
          <a:xfrm>
            <a:off x="-12402" y="75001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155479D-4FFE-A595-5D07-A006A264BD63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1" name="表格 2">
            <a:extLst>
              <a:ext uri="{FF2B5EF4-FFF2-40B4-BE49-F238E27FC236}">
                <a16:creationId xmlns:a16="http://schemas.microsoft.com/office/drawing/2014/main" id="{97232DFE-B553-8496-046F-E249B1A27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002978"/>
              </p:ext>
            </p:extLst>
          </p:nvPr>
        </p:nvGraphicFramePr>
        <p:xfrm>
          <a:off x="77118" y="1337046"/>
          <a:ext cx="11325340" cy="37769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13682">
                  <a:extLst>
                    <a:ext uri="{9D8B030D-6E8A-4147-A177-3AD203B41FA5}">
                      <a16:colId xmlns:a16="http://schemas.microsoft.com/office/drawing/2014/main" val="3576831339"/>
                    </a:ext>
                  </a:extLst>
                </a:gridCol>
                <a:gridCol w="1993900">
                  <a:extLst>
                    <a:ext uri="{9D8B030D-6E8A-4147-A177-3AD203B41FA5}">
                      <a16:colId xmlns:a16="http://schemas.microsoft.com/office/drawing/2014/main" val="143858552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475029615"/>
                    </a:ext>
                  </a:extLst>
                </a:gridCol>
                <a:gridCol w="4760358">
                  <a:extLst>
                    <a:ext uri="{9D8B030D-6E8A-4147-A177-3AD203B41FA5}">
                      <a16:colId xmlns:a16="http://schemas.microsoft.com/office/drawing/2014/main" val="1455437506"/>
                    </a:ext>
                  </a:extLst>
                </a:gridCol>
              </a:tblGrid>
              <a:tr h="293450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80426"/>
                  </a:ext>
                </a:extLst>
              </a:tr>
              <a:tr h="1033994">
                <a:tc>
                  <a:txBody>
                    <a:bodyPr/>
                    <a:lstStyle/>
                    <a:p>
                      <a:pPr algn="l"/>
                      <a:r>
                        <a:rPr lang="zh-TW" altLang="en-US" sz="3600" spc="-3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歇目𥍉仔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hioh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bãk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nih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-á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40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休息一會兒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你先歇目𥍉仔，才  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閣繼續。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我忝甲，敢會當先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予我歇目𥍉仔才閣</a:t>
                      </a:r>
                      <a:endParaRPr lang="en-US" altLang="zh-TW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altLang="zh-TW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  </a:t>
                      </a: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行？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354013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0DA5BBCB-7122-17F5-0361-F694900B2CD0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B1L3-曲目44-正文-13">
            <a:hlinkClick r:id="" action="ppaction://media"/>
            <a:extLst>
              <a:ext uri="{FF2B5EF4-FFF2-40B4-BE49-F238E27FC236}">
                <a16:creationId xmlns:a16="http://schemas.microsoft.com/office/drawing/2014/main" id="{48B95E90-93B1-2CBC-B4C0-65B93997FE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5750" y="3282386"/>
            <a:ext cx="648000" cy="648000"/>
          </a:xfrm>
          <a:prstGeom prst="rect">
            <a:avLst/>
          </a:prstGeom>
        </p:spPr>
      </p:pic>
      <p:pic>
        <p:nvPicPr>
          <p:cNvPr id="13" name="B1L3-曲目44-正文-11">
            <a:hlinkClick r:id="" action="ppaction://media"/>
            <a:extLst>
              <a:ext uri="{FF2B5EF4-FFF2-40B4-BE49-F238E27FC236}">
                <a16:creationId xmlns:a16="http://schemas.microsoft.com/office/drawing/2014/main" id="{1E88D186-E76D-6299-DB63-6C48273FB58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042" y="3264578"/>
            <a:ext cx="662310" cy="648000"/>
          </a:xfrm>
          <a:prstGeom prst="rect">
            <a:avLst/>
          </a:prstGeom>
        </p:spPr>
      </p:pic>
      <p:pic>
        <p:nvPicPr>
          <p:cNvPr id="14" name="B1L3-曲目44-正文-12">
            <a:hlinkClick r:id="" action="ppaction://media"/>
            <a:extLst>
              <a:ext uri="{FF2B5EF4-FFF2-40B4-BE49-F238E27FC236}">
                <a16:creationId xmlns:a16="http://schemas.microsoft.com/office/drawing/2014/main" id="{8DED3899-71B2-331E-71A6-03289EBD103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5750" y="204869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41595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5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10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30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草, 室外, 植物 的圖片&#10;&#10;自動產生的描述">
            <a:extLst>
              <a:ext uri="{FF2B5EF4-FFF2-40B4-BE49-F238E27FC236}">
                <a16:creationId xmlns:a16="http://schemas.microsoft.com/office/drawing/2014/main" id="{8CF98155-1050-6594-A6E4-9830AD9764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51"/>
          <a:stretch/>
        </p:blipFill>
        <p:spPr>
          <a:xfrm>
            <a:off x="-17420" y="3058453"/>
            <a:ext cx="11506809" cy="379668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58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05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6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90649"/>
            <a:ext cx="1099250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36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　　另外，有一寡仔語詞誠趣味，會當讀輕聲，嘛會當無讀輕聲，毋過，讀輕聲佮無讀輕聲的意思是無仝款的。</a:t>
            </a:r>
            <a:endParaRPr lang="zh-TW" altLang="en-US" sz="36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2A87AE34-80C4-A975-75A5-7E735B672801}"/>
              </a:ext>
            </a:extLst>
          </p:cNvPr>
          <p:cNvSpPr txBox="1"/>
          <p:nvPr/>
        </p:nvSpPr>
        <p:spPr>
          <a:xfrm>
            <a:off x="-12402" y="75001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285EBF-9C7C-04F2-C222-5CC182E25BBC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B1L3-曲目44-正文-14">
            <a:hlinkClick r:id="" action="ppaction://media"/>
            <a:extLst>
              <a:ext uri="{FF2B5EF4-FFF2-40B4-BE49-F238E27FC236}">
                <a16:creationId xmlns:a16="http://schemas.microsoft.com/office/drawing/2014/main" id="{019C8C4E-4699-EC9B-C063-EDD7A2CE3A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88582" y="2897675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1947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4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58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06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19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35564"/>
            <a:ext cx="10992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28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舉例來講：</a:t>
            </a:r>
            <a:endParaRPr lang="zh-TW" altLang="en-US" sz="28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10" name="表格 2">
            <a:extLst>
              <a:ext uri="{FF2B5EF4-FFF2-40B4-BE49-F238E27FC236}">
                <a16:creationId xmlns:a16="http://schemas.microsoft.com/office/drawing/2014/main" id="{A7EEF470-5792-5B43-BE01-D17E3928D5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891070"/>
              </p:ext>
            </p:extLst>
          </p:nvPr>
        </p:nvGraphicFramePr>
        <p:xfrm>
          <a:off x="244695" y="1337046"/>
          <a:ext cx="10992508" cy="47501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36455">
                  <a:extLst>
                    <a:ext uri="{9D8B030D-6E8A-4147-A177-3AD203B41FA5}">
                      <a16:colId xmlns:a16="http://schemas.microsoft.com/office/drawing/2014/main" val="3576831339"/>
                    </a:ext>
                  </a:extLst>
                </a:gridCol>
                <a:gridCol w="2467945">
                  <a:extLst>
                    <a:ext uri="{9D8B030D-6E8A-4147-A177-3AD203B41FA5}">
                      <a16:colId xmlns:a16="http://schemas.microsoft.com/office/drawing/2014/main" val="1438585523"/>
                    </a:ext>
                  </a:extLst>
                </a:gridCol>
                <a:gridCol w="2861350">
                  <a:extLst>
                    <a:ext uri="{9D8B030D-6E8A-4147-A177-3AD203B41FA5}">
                      <a16:colId xmlns:a16="http://schemas.microsoft.com/office/drawing/2014/main" val="3475029615"/>
                    </a:ext>
                  </a:extLst>
                </a:gridCol>
                <a:gridCol w="4326758">
                  <a:extLst>
                    <a:ext uri="{9D8B030D-6E8A-4147-A177-3AD203B41FA5}">
                      <a16:colId xmlns:a16="http://schemas.microsoft.com/office/drawing/2014/main" val="1455437506"/>
                    </a:ext>
                  </a:extLst>
                </a:gridCol>
              </a:tblGrid>
              <a:tr h="293450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80426"/>
                  </a:ext>
                </a:extLst>
              </a:tr>
              <a:tr h="1028150">
                <a:tc rowSpan="2"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無去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bô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khì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不見、消失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伊哪會無去？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9332031"/>
                  </a:ext>
                </a:extLst>
              </a:tr>
              <a:tr h="1028150">
                <a:tc vMerge="1"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走出去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bô-khì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沒有去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伊哪會無去？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354013"/>
                  </a:ext>
                </a:extLst>
              </a:tr>
              <a:tr h="1028150">
                <a:tc rowSpan="2"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後日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äu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--j…t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咱後日才閣來。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5109902"/>
                  </a:ext>
                </a:extLst>
              </a:tr>
              <a:tr h="1028150">
                <a:tc vMerge="1">
                  <a:txBody>
                    <a:bodyPr/>
                    <a:lstStyle/>
                    <a:p>
                      <a:endParaRPr lang="zh-TW" altLang="en-US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äu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-j…t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咱後日才閣來。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2591655"/>
                  </a:ext>
                </a:extLst>
              </a:tr>
            </a:tbl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:a16="http://schemas.microsoft.com/office/drawing/2014/main" id="{330F2385-567D-C6A3-D821-6818594B92D9}"/>
              </a:ext>
            </a:extLst>
          </p:cNvPr>
          <p:cNvSpPr txBox="1"/>
          <p:nvPr/>
        </p:nvSpPr>
        <p:spPr>
          <a:xfrm>
            <a:off x="-12402" y="75001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BBA0D4E-88FC-5A42-38E7-B5A13224BCFE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B7BF38-4209-E958-439A-AF502F885E65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B1L3-曲目44-正文-15">
            <a:hlinkClick r:id="" action="ppaction://media"/>
            <a:extLst>
              <a:ext uri="{FF2B5EF4-FFF2-40B4-BE49-F238E27FC236}">
                <a16:creationId xmlns:a16="http://schemas.microsoft.com/office/drawing/2014/main" id="{39FA99E3-ADFE-D26B-41E1-385416B4A4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0045" y="2262748"/>
            <a:ext cx="662310" cy="648000"/>
          </a:xfrm>
          <a:prstGeom prst="rect">
            <a:avLst/>
          </a:prstGeom>
        </p:spPr>
      </p:pic>
      <p:pic>
        <p:nvPicPr>
          <p:cNvPr id="14" name="B1L3-曲目44-正文-16">
            <a:hlinkClick r:id="" action="ppaction://media"/>
            <a:extLst>
              <a:ext uri="{FF2B5EF4-FFF2-40B4-BE49-F238E27FC236}">
                <a16:creationId xmlns:a16="http://schemas.microsoft.com/office/drawing/2014/main" id="{7C92E750-1446-BB36-AA83-89302B2256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75925" y="2195210"/>
            <a:ext cx="648000" cy="648000"/>
          </a:xfrm>
          <a:prstGeom prst="rect">
            <a:avLst/>
          </a:prstGeom>
        </p:spPr>
      </p:pic>
      <p:pic>
        <p:nvPicPr>
          <p:cNvPr id="21" name="B1L3-曲目44-正文-17">
            <a:hlinkClick r:id="" action="ppaction://media"/>
            <a:extLst>
              <a:ext uri="{FF2B5EF4-FFF2-40B4-BE49-F238E27FC236}">
                <a16:creationId xmlns:a16="http://schemas.microsoft.com/office/drawing/2014/main" id="{3F254482-C23F-6B5A-A5F4-A7B86F98586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0045" y="3221344"/>
            <a:ext cx="662310" cy="648000"/>
          </a:xfrm>
          <a:prstGeom prst="rect">
            <a:avLst/>
          </a:prstGeom>
        </p:spPr>
      </p:pic>
      <p:pic>
        <p:nvPicPr>
          <p:cNvPr id="22" name="B1L3-曲目44-正文-18">
            <a:hlinkClick r:id="" action="ppaction://media"/>
            <a:extLst>
              <a:ext uri="{FF2B5EF4-FFF2-40B4-BE49-F238E27FC236}">
                <a16:creationId xmlns:a16="http://schemas.microsoft.com/office/drawing/2014/main" id="{91ED6D85-91E8-28CD-0737-E8A46EFC84F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79830" y="3213303"/>
            <a:ext cx="648000" cy="648000"/>
          </a:xfrm>
          <a:prstGeom prst="rect">
            <a:avLst/>
          </a:prstGeom>
        </p:spPr>
      </p:pic>
      <p:pic>
        <p:nvPicPr>
          <p:cNvPr id="23" name="B1L3-曲目44-正文-19">
            <a:hlinkClick r:id="" action="ppaction://media"/>
            <a:extLst>
              <a:ext uri="{FF2B5EF4-FFF2-40B4-BE49-F238E27FC236}">
                <a16:creationId xmlns:a16="http://schemas.microsoft.com/office/drawing/2014/main" id="{E6163D90-7D55-F9FB-B131-F0F631482DB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0045" y="4266475"/>
            <a:ext cx="662310" cy="648000"/>
          </a:xfrm>
          <a:prstGeom prst="rect">
            <a:avLst/>
          </a:prstGeom>
        </p:spPr>
      </p:pic>
      <p:pic>
        <p:nvPicPr>
          <p:cNvPr id="24" name="B1L3-曲目44-正文-20">
            <a:hlinkClick r:id="" action="ppaction://media"/>
            <a:extLst>
              <a:ext uri="{FF2B5EF4-FFF2-40B4-BE49-F238E27FC236}">
                <a16:creationId xmlns:a16="http://schemas.microsoft.com/office/drawing/2014/main" id="{37C7E25E-9392-5B53-C1CD-10CDAC3130EA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89203" y="4231396"/>
            <a:ext cx="648000" cy="648000"/>
          </a:xfrm>
          <a:prstGeom prst="rect">
            <a:avLst/>
          </a:prstGeom>
        </p:spPr>
      </p:pic>
      <p:pic>
        <p:nvPicPr>
          <p:cNvPr id="25" name="B1L3-曲目44-正文-21">
            <a:hlinkClick r:id="" action="ppaction://media"/>
            <a:extLst>
              <a:ext uri="{FF2B5EF4-FFF2-40B4-BE49-F238E27FC236}">
                <a16:creationId xmlns:a16="http://schemas.microsoft.com/office/drawing/2014/main" id="{8B40027D-E06A-343F-2B7E-876EA827CAC5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0045" y="5314861"/>
            <a:ext cx="662310" cy="648000"/>
          </a:xfrm>
          <a:prstGeom prst="rect">
            <a:avLst/>
          </a:prstGeom>
        </p:spPr>
      </p:pic>
      <p:pic>
        <p:nvPicPr>
          <p:cNvPr id="26" name="B1L3-曲目44-正文-22">
            <a:hlinkClick r:id="" action="ppaction://media"/>
            <a:extLst>
              <a:ext uri="{FF2B5EF4-FFF2-40B4-BE49-F238E27FC236}">
                <a16:creationId xmlns:a16="http://schemas.microsoft.com/office/drawing/2014/main" id="{E79104D5-92B9-72FE-00F5-C687B3D7796F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87600" y="5260724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1837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9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77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2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5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0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24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78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40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CEB5033B-21FE-F745-64C0-937B08B6950F}"/>
              </a:ext>
            </a:extLst>
          </p:cNvPr>
          <p:cNvSpPr/>
          <p:nvPr/>
        </p:nvSpPr>
        <p:spPr>
          <a:xfrm flipV="1">
            <a:off x="-17419" y="6557562"/>
            <a:ext cx="11506810" cy="30043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C3F7A65-A050-21F2-321A-706A9BBC1EE5}"/>
              </a:ext>
            </a:extLst>
          </p:cNvPr>
          <p:cNvSpPr txBox="1"/>
          <p:nvPr/>
        </p:nvSpPr>
        <p:spPr>
          <a:xfrm>
            <a:off x="11506809" y="5303181"/>
            <a:ext cx="70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58</a:t>
            </a:r>
            <a:endParaRPr lang="zh-TW" altLang="en-US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6EF69B-F563-C433-9D39-124BF16AEC10}"/>
              </a:ext>
            </a:extLst>
          </p:cNvPr>
          <p:cNvSpPr txBox="1"/>
          <p:nvPr/>
        </p:nvSpPr>
        <p:spPr>
          <a:xfrm>
            <a:off x="11685864" y="5915637"/>
            <a:ext cx="486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07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8477CD-74CF-3AC7-083A-CDCDF594F3D6}"/>
              </a:ext>
            </a:extLst>
          </p:cNvPr>
          <p:cNvSpPr/>
          <p:nvPr/>
        </p:nvSpPr>
        <p:spPr>
          <a:xfrm>
            <a:off x="11576985" y="780649"/>
            <a:ext cx="519764" cy="2285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語文天地</a:t>
            </a:r>
            <a:endParaRPr lang="en-US" altLang="zh-TW" sz="36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TW" altLang="en-US" dirty="0"/>
          </a:p>
        </p:txBody>
      </p:sp>
      <p:pic>
        <p:nvPicPr>
          <p:cNvPr id="7" name="圖片 6">
            <a:hlinkClick r:id="rId19" action="ppaction://hlinksldjump"/>
            <a:extLst>
              <a:ext uri="{FF2B5EF4-FFF2-40B4-BE49-F238E27FC236}">
                <a16:creationId xmlns:a16="http://schemas.microsoft.com/office/drawing/2014/main" id="{838C383F-E527-D7A2-0777-F3EC01FAD1F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458" y="84435"/>
            <a:ext cx="594124" cy="5766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0D79B40-1C06-F15D-DF2F-34FF8C8F2EBF}"/>
              </a:ext>
            </a:extLst>
          </p:cNvPr>
          <p:cNvSpPr txBox="1"/>
          <p:nvPr/>
        </p:nvSpPr>
        <p:spPr>
          <a:xfrm>
            <a:off x="244697" y="735564"/>
            <a:ext cx="10992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TW" altLang="en-US" sz="2800" b="0" i="0" u="none" strike="noStrike" baseline="0" dirty="0">
                <a:latin typeface="台灣楷體" panose="02010604000101010101" pitchFamily="2" charset="-120"/>
                <a:ea typeface="台灣楷體" panose="02010604000101010101" pitchFamily="2" charset="-120"/>
              </a:rPr>
              <a:t>舉例來講：</a:t>
            </a:r>
            <a:endParaRPr lang="zh-TW" altLang="en-US" sz="2800" dirty="0">
              <a:latin typeface="台灣楷體" panose="02010604000101010101" pitchFamily="2" charset="-120"/>
              <a:ea typeface="台灣楷體" panose="02010604000101010101" pitchFamily="2" charset="-120"/>
            </a:endParaRPr>
          </a:p>
        </p:txBody>
      </p:sp>
      <p:graphicFrame>
        <p:nvGraphicFramePr>
          <p:cNvPr id="9" name="表格 2">
            <a:extLst>
              <a:ext uri="{FF2B5EF4-FFF2-40B4-BE49-F238E27FC236}">
                <a16:creationId xmlns:a16="http://schemas.microsoft.com/office/drawing/2014/main" id="{A94DAD05-563D-DEF4-B178-0566B1F5C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03703"/>
              </p:ext>
            </p:extLst>
          </p:nvPr>
        </p:nvGraphicFramePr>
        <p:xfrm>
          <a:off x="244695" y="1337046"/>
          <a:ext cx="11075940" cy="47501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4528">
                  <a:extLst>
                    <a:ext uri="{9D8B030D-6E8A-4147-A177-3AD203B41FA5}">
                      <a16:colId xmlns:a16="http://schemas.microsoft.com/office/drawing/2014/main" val="3576831339"/>
                    </a:ext>
                  </a:extLst>
                </a:gridCol>
                <a:gridCol w="3984377">
                  <a:extLst>
                    <a:ext uri="{9D8B030D-6E8A-4147-A177-3AD203B41FA5}">
                      <a16:colId xmlns:a16="http://schemas.microsoft.com/office/drawing/2014/main" val="1438585523"/>
                    </a:ext>
                  </a:extLst>
                </a:gridCol>
                <a:gridCol w="1709033">
                  <a:extLst>
                    <a:ext uri="{9D8B030D-6E8A-4147-A177-3AD203B41FA5}">
                      <a16:colId xmlns:a16="http://schemas.microsoft.com/office/drawing/2014/main" val="3475029615"/>
                    </a:ext>
                  </a:extLst>
                </a:gridCol>
                <a:gridCol w="3668002">
                  <a:extLst>
                    <a:ext uri="{9D8B030D-6E8A-4147-A177-3AD203B41FA5}">
                      <a16:colId xmlns:a16="http://schemas.microsoft.com/office/drawing/2014/main" val="1455437506"/>
                    </a:ext>
                  </a:extLst>
                </a:gridCol>
              </a:tblGrid>
              <a:tr h="293450"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語 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音 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註 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300"/>
                        </a:lnSpc>
                      </a:pPr>
                      <a:r>
                        <a:rPr lang="zh-TW" altLang="en-US" sz="36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例 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680426"/>
                  </a:ext>
                </a:extLst>
              </a:tr>
              <a:tr h="1028150">
                <a:tc rowSpan="2"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買兩斤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bé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n¤g-kin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買一些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塗豆買兩斤。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9332031"/>
                  </a:ext>
                </a:extLst>
              </a:tr>
              <a:tr h="1028150">
                <a:tc vMerge="1"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走出去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bé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n¤g-kin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買兩斤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塗豆買兩斤。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354013"/>
                  </a:ext>
                </a:extLst>
              </a:tr>
              <a:tr h="1028150">
                <a:tc rowSpan="2">
                  <a:txBody>
                    <a:bodyPr/>
                    <a:lstStyle/>
                    <a:p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捾幾罐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kuänn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--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kuí-kuàn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拿一些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汽水捾幾罐。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5109902"/>
                  </a:ext>
                </a:extLst>
              </a:tr>
              <a:tr h="1028150">
                <a:tc vMerge="1">
                  <a:txBody>
                    <a:bodyPr/>
                    <a:lstStyle/>
                    <a:p>
                      <a:endParaRPr lang="zh-TW" altLang="en-US" sz="4000" dirty="0">
                        <a:latin typeface="台灣楷體" panose="02010604000101010101" pitchFamily="2" charset="-12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   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kuänn</a:t>
                      </a:r>
                      <a:r>
                        <a:rPr lang="en-US" altLang="zh-TW" sz="4000" dirty="0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 </a:t>
                      </a:r>
                      <a:r>
                        <a:rPr lang="en-US" altLang="zh-TW" sz="4000" dirty="0" err="1">
                          <a:latin typeface="Taiwanese Serif" panose="02000503000000020003" pitchFamily="2" charset="0"/>
                          <a:ea typeface="台灣楷體" panose="02010604000101010101" pitchFamily="2" charset="-120"/>
                        </a:rPr>
                        <a:t>kuí-kuàn</a:t>
                      </a:r>
                      <a:endParaRPr lang="zh-TW" altLang="en-US" sz="4000" dirty="0">
                        <a:latin typeface="Taiwanese Serif" panose="02000503000000020003" pitchFamily="2" charset="0"/>
                        <a:ea typeface="台灣楷體" panose="02010604000101010101" pitchFamily="2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36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拿幾罐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zh-TW" altLang="en-US" sz="4000" dirty="0">
                          <a:latin typeface="台灣楷體" panose="02010604000101010101" pitchFamily="2" charset="-120"/>
                          <a:ea typeface="台灣楷體" panose="02010604000101010101" pitchFamily="2" charset="-120"/>
                        </a:rPr>
                        <a:t>汽水捾幾罐？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2591655"/>
                  </a:ext>
                </a:extLst>
              </a:tr>
            </a:tbl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:a16="http://schemas.microsoft.com/office/drawing/2014/main" id="{3015E94D-49AB-0B09-E62A-0ACB43251356}"/>
              </a:ext>
            </a:extLst>
          </p:cNvPr>
          <p:cNvSpPr txBox="1"/>
          <p:nvPr/>
        </p:nvSpPr>
        <p:spPr>
          <a:xfrm>
            <a:off x="-12402" y="75001"/>
            <a:ext cx="6172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輕聲（</a:t>
            </a:r>
            <a:r>
              <a:rPr lang="en-US" altLang="zh-TW" sz="2400" b="1" kern="1200" dirty="0" err="1">
                <a:latin typeface="Taiwanese Serif" panose="02000503000000020003" pitchFamily="2" charset="0"/>
                <a:ea typeface="台灣楷體" panose="02010604000101010101" pitchFamily="2" charset="-120"/>
                <a:cs typeface="+mj-cs"/>
              </a:rPr>
              <a:t>khin-siann</a:t>
            </a:r>
            <a:r>
              <a:rPr lang="zh-TW" altLang="en-US" sz="2400" b="1" kern="1200" dirty="0">
                <a:latin typeface="台灣楷體" panose="02010604000101010101" pitchFamily="2" charset="-120"/>
                <a:ea typeface="台灣楷體" panose="02010604000101010101" pitchFamily="2" charset="-120"/>
                <a:cs typeface="+mj-cs"/>
              </a:rPr>
              <a:t>）</a:t>
            </a:r>
          </a:p>
          <a:p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3BEDA6-159B-7560-2E4B-663031DFBD82}"/>
              </a:ext>
            </a:extLst>
          </p:cNvPr>
          <p:cNvSpPr/>
          <p:nvPr/>
        </p:nvSpPr>
        <p:spPr>
          <a:xfrm>
            <a:off x="0" y="612865"/>
            <a:ext cx="5040000" cy="8958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2" name="B1L3-曲目44-正文-23">
            <a:hlinkClick r:id="" action="ppaction://media"/>
            <a:extLst>
              <a:ext uri="{FF2B5EF4-FFF2-40B4-BE49-F238E27FC236}">
                <a16:creationId xmlns:a16="http://schemas.microsoft.com/office/drawing/2014/main" id="{482D5E76-8BAC-3A0A-2D40-DA76F61095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3900" y="2201037"/>
            <a:ext cx="662310" cy="648000"/>
          </a:xfrm>
          <a:prstGeom prst="rect">
            <a:avLst/>
          </a:prstGeom>
        </p:spPr>
      </p:pic>
      <p:pic>
        <p:nvPicPr>
          <p:cNvPr id="23" name="B1L3-曲目44-正文-24">
            <a:hlinkClick r:id="" action="ppaction://media"/>
            <a:extLst>
              <a:ext uri="{FF2B5EF4-FFF2-40B4-BE49-F238E27FC236}">
                <a16:creationId xmlns:a16="http://schemas.microsoft.com/office/drawing/2014/main" id="{30A3E4F5-8DD8-ECD5-AA17-260C5C42D85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6685" y="2197017"/>
            <a:ext cx="648000" cy="648000"/>
          </a:xfrm>
          <a:prstGeom prst="rect">
            <a:avLst/>
          </a:prstGeom>
        </p:spPr>
      </p:pic>
      <p:pic>
        <p:nvPicPr>
          <p:cNvPr id="24" name="B1L3-曲目44-正文-25">
            <a:hlinkClick r:id="" action="ppaction://media"/>
            <a:extLst>
              <a:ext uri="{FF2B5EF4-FFF2-40B4-BE49-F238E27FC236}">
                <a16:creationId xmlns:a16="http://schemas.microsoft.com/office/drawing/2014/main" id="{890C8BD6-678F-6F9D-5246-71B236695DD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3900" y="3191224"/>
            <a:ext cx="662310" cy="648000"/>
          </a:xfrm>
          <a:prstGeom prst="rect">
            <a:avLst/>
          </a:prstGeom>
        </p:spPr>
      </p:pic>
      <p:pic>
        <p:nvPicPr>
          <p:cNvPr id="25" name="B1L3-曲目44-正文-26">
            <a:hlinkClick r:id="" action="ppaction://media"/>
            <a:extLst>
              <a:ext uri="{FF2B5EF4-FFF2-40B4-BE49-F238E27FC236}">
                <a16:creationId xmlns:a16="http://schemas.microsoft.com/office/drawing/2014/main" id="{A95EFF1F-29A0-3822-0DA8-AE88C6903B4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6685" y="3225720"/>
            <a:ext cx="648000" cy="648000"/>
          </a:xfrm>
          <a:prstGeom prst="rect">
            <a:avLst/>
          </a:prstGeom>
        </p:spPr>
      </p:pic>
      <p:pic>
        <p:nvPicPr>
          <p:cNvPr id="26" name="B1L3-曲目44-正文-27">
            <a:hlinkClick r:id="" action="ppaction://media"/>
            <a:extLst>
              <a:ext uri="{FF2B5EF4-FFF2-40B4-BE49-F238E27FC236}">
                <a16:creationId xmlns:a16="http://schemas.microsoft.com/office/drawing/2014/main" id="{C554F79B-E730-CB88-DE63-75DED927C41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3900" y="4221835"/>
            <a:ext cx="662310" cy="648000"/>
          </a:xfrm>
          <a:prstGeom prst="rect">
            <a:avLst/>
          </a:prstGeom>
        </p:spPr>
      </p:pic>
      <p:pic>
        <p:nvPicPr>
          <p:cNvPr id="27" name="B1L3-曲目44-正文-28">
            <a:hlinkClick r:id="" action="ppaction://media"/>
            <a:extLst>
              <a:ext uri="{FF2B5EF4-FFF2-40B4-BE49-F238E27FC236}">
                <a16:creationId xmlns:a16="http://schemas.microsoft.com/office/drawing/2014/main" id="{9C71BC1F-B399-19CC-F509-4B7C431D1D8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6685" y="4254423"/>
            <a:ext cx="648000" cy="648000"/>
          </a:xfrm>
          <a:prstGeom prst="rect">
            <a:avLst/>
          </a:prstGeom>
        </p:spPr>
      </p:pic>
      <p:pic>
        <p:nvPicPr>
          <p:cNvPr id="28" name="B1L3-曲目44-正文-29">
            <a:hlinkClick r:id="" action="ppaction://media"/>
            <a:extLst>
              <a:ext uri="{FF2B5EF4-FFF2-40B4-BE49-F238E27FC236}">
                <a16:creationId xmlns:a16="http://schemas.microsoft.com/office/drawing/2014/main" id="{AAA76E56-3B3B-3C8D-54D4-2D653DE633A9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3900" y="5255886"/>
            <a:ext cx="662310" cy="648000"/>
          </a:xfrm>
          <a:prstGeom prst="rect">
            <a:avLst/>
          </a:prstGeom>
        </p:spPr>
      </p:pic>
      <p:pic>
        <p:nvPicPr>
          <p:cNvPr id="29" name="B1L3-曲目44-正文-30">
            <a:hlinkClick r:id="" action="ppaction://media"/>
            <a:extLst>
              <a:ext uri="{FF2B5EF4-FFF2-40B4-BE49-F238E27FC236}">
                <a16:creationId xmlns:a16="http://schemas.microsoft.com/office/drawing/2014/main" id="{5B4B46E2-80EB-44D5-DC56-622F81FB1848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9712" y="525588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92793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2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8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1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40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38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19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38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19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858</Words>
  <Application>Microsoft Office PowerPoint</Application>
  <PresentationFormat>寬螢幕</PresentationFormat>
  <Paragraphs>158</Paragraphs>
  <Slides>13</Slides>
  <Notes>0</Notes>
  <HiddenSlides>1</HiddenSlides>
  <MMClips>31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1" baseType="lpstr">
      <vt:lpstr>Calibri</vt:lpstr>
      <vt:lpstr>標楷體</vt:lpstr>
      <vt:lpstr>微軟正黑體</vt:lpstr>
      <vt:lpstr>台灣楷體</vt:lpstr>
      <vt:lpstr>Calibri Light</vt:lpstr>
      <vt:lpstr>Taiwanese Serif</vt:lpstr>
      <vt:lpstr>Arial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365 KA</dc:creator>
  <cp:lastModifiedBy>365 KA</cp:lastModifiedBy>
  <cp:revision>24</cp:revision>
  <dcterms:created xsi:type="dcterms:W3CDTF">2022-08-08T00:23:57Z</dcterms:created>
  <dcterms:modified xsi:type="dcterms:W3CDTF">2022-10-26T01:09:27Z</dcterms:modified>
</cp:coreProperties>
</file>