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32" r:id="rId2"/>
  </p:sldMasterIdLst>
  <p:notesMasterIdLst>
    <p:notesMasterId r:id="rId34"/>
  </p:notesMasterIdLst>
  <p:sldIdLst>
    <p:sldId id="410" r:id="rId3"/>
    <p:sldId id="737" r:id="rId4"/>
    <p:sldId id="639" r:id="rId5"/>
    <p:sldId id="702" r:id="rId6"/>
    <p:sldId id="733" r:id="rId7"/>
    <p:sldId id="711" r:id="rId8"/>
    <p:sldId id="708" r:id="rId9"/>
    <p:sldId id="712" r:id="rId10"/>
    <p:sldId id="722" r:id="rId11"/>
    <p:sldId id="716" r:id="rId12"/>
    <p:sldId id="717" r:id="rId13"/>
    <p:sldId id="718" r:id="rId14"/>
    <p:sldId id="719" r:id="rId15"/>
    <p:sldId id="720" r:id="rId16"/>
    <p:sldId id="723" r:id="rId17"/>
    <p:sldId id="721" r:id="rId18"/>
    <p:sldId id="734" r:id="rId19"/>
    <p:sldId id="735" r:id="rId20"/>
    <p:sldId id="736" r:id="rId21"/>
    <p:sldId id="714" r:id="rId22"/>
    <p:sldId id="715" r:id="rId23"/>
    <p:sldId id="426" r:id="rId24"/>
    <p:sldId id="724" r:id="rId25"/>
    <p:sldId id="725" r:id="rId26"/>
    <p:sldId id="726" r:id="rId27"/>
    <p:sldId id="727" r:id="rId28"/>
    <p:sldId id="728" r:id="rId29"/>
    <p:sldId id="729" r:id="rId30"/>
    <p:sldId id="730" r:id="rId31"/>
    <p:sldId id="731" r:id="rId32"/>
    <p:sldId id="732" r:id="rId33"/>
  </p:sldIdLst>
  <p:sldSz cx="12190413" cy="6859588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Taiwanese Serif" panose="02000503000000020003" pitchFamily="2" charset="0"/>
      <p:regular r:id="rId39"/>
    </p:embeddedFont>
    <p:embeddedFont>
      <p:font typeface="台灣楷體" panose="02010604000101010101" pitchFamily="2" charset="-120"/>
      <p:regular r:id="rId40"/>
    </p:embeddedFont>
    <p:embeddedFont>
      <p:font typeface="微軟正黑體" panose="020B0604030504040204" pitchFamily="34" charset="-120"/>
      <p:regular r:id="rId41"/>
      <p:bold r:id="rId42"/>
    </p:embeddedFont>
    <p:embeddedFont>
      <p:font typeface="標楷體" panose="03000509000000000000" pitchFamily="65" charset="-120"/>
      <p:regular r:id="rId43"/>
    </p:embeddedFont>
  </p:embeddedFontLst>
  <p:defaultTextStyle>
    <a:defPPr>
      <a:defRPr lang="zh-TW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342C9C-5913-392F-2540-4D8C573CBDFF}" name="365 KA" initials="3K" userId="eec6fbad31b3ba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8C48"/>
    <a:srgbClr val="E7F7E1"/>
    <a:srgbClr val="7CAA7A"/>
    <a:srgbClr val="E8EFD3"/>
    <a:srgbClr val="FFF6E6"/>
    <a:srgbClr val="000000"/>
    <a:srgbClr val="D2CFD6"/>
    <a:srgbClr val="FFD700"/>
    <a:srgbClr val="A77D3F"/>
    <a:srgbClr val="F0E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38B1855-1B75-4FBE-930C-398BA8C253C6}" styleName="佈景主題樣式 2 - 輔色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9" autoAdjust="0"/>
    <p:restoredTop sz="89263" autoAdjust="0"/>
  </p:normalViewPr>
  <p:slideViewPr>
    <p:cSldViewPr>
      <p:cViewPr varScale="1">
        <p:scale>
          <a:sx n="112" d="100"/>
          <a:sy n="112" d="100"/>
        </p:scale>
        <p:origin x="294" y="90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microsoft.com/office/2018/10/relationships/authors" Target="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4BF92-0BE4-4058-81E6-4003DEFFB3F4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85FCE-85B3-4127-AD8E-0BEB4F1765E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649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47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226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351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432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99652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292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5291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9991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7099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22965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5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309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0856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1459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58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511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6502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1042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8926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107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300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145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4218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24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7250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654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03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7547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617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85FCE-85B3-4127-AD8E-0BEB4F1765E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736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921"/>
            <a:ext cx="10361851" cy="14703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1784069" y="274704"/>
            <a:ext cx="3655008" cy="585446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694" y="274704"/>
            <a:ext cx="10768198" cy="58544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281" y="2130921"/>
            <a:ext cx="10361851" cy="147036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0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5517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60" y="2907389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0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2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4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941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2698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288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999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2764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3550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925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81" indent="0">
              <a:buNone/>
              <a:defRPr sz="3300"/>
            </a:lvl2pPr>
            <a:lvl3pPr marL="1088364" indent="0">
              <a:buNone/>
              <a:defRPr sz="2900"/>
            </a:lvl3pPr>
            <a:lvl4pPr marL="1632544" indent="0">
              <a:buNone/>
              <a:defRPr sz="2400"/>
            </a:lvl4pPr>
            <a:lvl5pPr marL="2176725" indent="0">
              <a:buNone/>
              <a:defRPr sz="2400"/>
            </a:lvl5pPr>
            <a:lvl6pPr marL="2720904" indent="0">
              <a:buNone/>
              <a:defRPr sz="2400"/>
            </a:lvl6pPr>
            <a:lvl7pPr marL="3265087" indent="0">
              <a:buNone/>
              <a:defRPr sz="2400"/>
            </a:lvl7pPr>
            <a:lvl8pPr marL="3809268" indent="0">
              <a:buNone/>
              <a:defRPr sz="2400"/>
            </a:lvl8pPr>
            <a:lvl9pPr marL="4353450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4037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0889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1784069" y="274704"/>
            <a:ext cx="3655008" cy="585446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12694" y="274704"/>
            <a:ext cx="10768198" cy="585446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625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2960" y="2907389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3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5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67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09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08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2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34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12698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521" y="2175381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81" indent="0">
              <a:buNone/>
              <a:defRPr sz="2400" b="1"/>
            </a:lvl2pPr>
            <a:lvl3pPr marL="1088364" indent="0">
              <a:buNone/>
              <a:defRPr sz="2100" b="1"/>
            </a:lvl3pPr>
            <a:lvl4pPr marL="1632544" indent="0">
              <a:buNone/>
              <a:defRPr sz="1900" b="1"/>
            </a:lvl4pPr>
            <a:lvl5pPr marL="2176725" indent="0">
              <a:buNone/>
              <a:defRPr sz="1900" b="1"/>
            </a:lvl5pPr>
            <a:lvl6pPr marL="2720904" indent="0">
              <a:buNone/>
              <a:defRPr sz="1900" b="1"/>
            </a:lvl6pPr>
            <a:lvl7pPr marL="3265087" indent="0">
              <a:buNone/>
              <a:defRPr sz="1900" b="1"/>
            </a:lvl7pPr>
            <a:lvl8pPr marL="3809268" indent="0">
              <a:buNone/>
              <a:defRPr sz="1900" b="1"/>
            </a:lvl8pPr>
            <a:lvl9pPr marL="4353450" indent="0">
              <a:buNone/>
              <a:defRPr sz="19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561" y="2175381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521" y="1435435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406" y="612919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181" indent="0">
              <a:buNone/>
              <a:defRPr sz="3300"/>
            </a:lvl2pPr>
            <a:lvl3pPr marL="1088364" indent="0">
              <a:buNone/>
              <a:defRPr sz="2900"/>
            </a:lvl3pPr>
            <a:lvl4pPr marL="1632544" indent="0">
              <a:buNone/>
              <a:defRPr sz="2400"/>
            </a:lvl4pPr>
            <a:lvl5pPr marL="2176725" indent="0">
              <a:buNone/>
              <a:defRPr sz="2400"/>
            </a:lvl5pPr>
            <a:lvl6pPr marL="2720904" indent="0">
              <a:buNone/>
              <a:defRPr sz="2400"/>
            </a:lvl6pPr>
            <a:lvl7pPr marL="3265087" indent="0">
              <a:buNone/>
              <a:defRPr sz="2400"/>
            </a:lvl7pPr>
            <a:lvl8pPr marL="3809268" indent="0">
              <a:buNone/>
              <a:defRPr sz="2400"/>
            </a:lvl8pPr>
            <a:lvl9pPr marL="4353450" indent="0">
              <a:buNone/>
              <a:defRPr sz="24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181" indent="0">
              <a:buNone/>
              <a:defRPr sz="1400"/>
            </a:lvl2pPr>
            <a:lvl3pPr marL="1088364" indent="0">
              <a:buNone/>
              <a:defRPr sz="1200"/>
            </a:lvl3pPr>
            <a:lvl4pPr marL="1632544" indent="0">
              <a:buNone/>
              <a:defRPr sz="1100"/>
            </a:lvl4pPr>
            <a:lvl5pPr marL="2176725" indent="0">
              <a:buNone/>
              <a:defRPr sz="1100"/>
            </a:lvl5pPr>
            <a:lvl6pPr marL="2720904" indent="0">
              <a:buNone/>
              <a:defRPr sz="1100"/>
            </a:lvl6pPr>
            <a:lvl7pPr marL="3265087" indent="0">
              <a:buNone/>
              <a:defRPr sz="1100"/>
            </a:lvl7pPr>
            <a:lvl8pPr marL="3809268" indent="0">
              <a:buNone/>
              <a:defRPr sz="1100"/>
            </a:lvl8pPr>
            <a:lvl9pPr marL="4353450" indent="0">
              <a:buNone/>
              <a:defRPr sz="11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10" tIns="54406" rIns="108810" bIns="5440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108810" tIns="54406" rIns="108810" bIns="5440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8836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6" indent="-408136" algn="l" defTabSz="108836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6" indent="-340113" algn="l" defTabSz="10883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53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635" indent="-272091" algn="l" defTabSz="10883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815" indent="-272091" algn="l" defTabSz="10883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97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78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6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4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1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4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25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0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087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68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5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10" tIns="54406" rIns="108810" bIns="54406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527011"/>
          </a:xfrm>
          <a:prstGeom prst="rect">
            <a:avLst/>
          </a:prstGeom>
        </p:spPr>
        <p:txBody>
          <a:bodyPr vert="horz" lIns="108810" tIns="54406" rIns="108810" bIns="54406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D55FE-8195-4390-84F8-284E55810AA2}" type="datetimeFigureOut">
              <a:rPr lang="zh-TW" altLang="en-US" smtClean="0"/>
              <a:pPr/>
              <a:t>2023/2/22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10" tIns="54406" rIns="108810" bIns="5440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4942E-7717-43DB-8EAA-143C443C0EB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708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88364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36" indent="-408136" algn="l" defTabSz="108836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296" indent="-340113" algn="l" defTabSz="1088364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453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635" indent="-272091" algn="l" defTabSz="108836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815" indent="-272091" algn="l" defTabSz="108836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997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78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6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40" indent="-272091" algn="l" defTabSz="10883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1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4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25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04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087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68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50" algn="l" defTabSz="108836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rive.google.com/drive/folders/1Reikayy_8SLzoaAE6VHB4kAzKjEExGX2?usp=sharin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openxmlformats.org/officeDocument/2006/relationships/image" Target="../media/image18.png"/><Relationship Id="rId2" Type="http://schemas.openxmlformats.org/officeDocument/2006/relationships/audio" Target="../media/media16.mp3"/><Relationship Id="rId16" Type="http://schemas.openxmlformats.org/officeDocument/2006/relationships/slide" Target="slide9.xml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openxmlformats.org/officeDocument/2006/relationships/image" Target="../media/image17.jpg"/><Relationship Id="rId10" Type="http://schemas.openxmlformats.org/officeDocument/2006/relationships/audio" Target="../media/media20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2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24.mp3"/><Relationship Id="rId11" Type="http://schemas.openxmlformats.org/officeDocument/2006/relationships/image" Target="../media/image18.png"/><Relationship Id="rId5" Type="http://schemas.microsoft.com/office/2007/relationships/media" Target="../media/media24.mp3"/><Relationship Id="rId10" Type="http://schemas.openxmlformats.org/officeDocument/2006/relationships/slide" Target="slide9.xml"/><Relationship Id="rId4" Type="http://schemas.openxmlformats.org/officeDocument/2006/relationships/audio" Target="../media/media23.mp3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slide" Target="slide9.xml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slide" Target="slide9.xml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slide" Target="slide9.xml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23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27.png"/><Relationship Id="rId3" Type="http://schemas.openxmlformats.org/officeDocument/2006/relationships/image" Target="../media/image17.jpg"/><Relationship Id="rId7" Type="http://schemas.openxmlformats.org/officeDocument/2006/relationships/image" Target="../media/image20.svg"/><Relationship Id="rId12" Type="http://schemas.openxmlformats.org/officeDocument/2006/relationships/hyperlink" Target="https://jen-pin.com.tw/material.php?MaterialId=52&amp;YearId=77&amp;ClassId=83&amp;SubjectId=46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svg"/><Relationship Id="rId5" Type="http://schemas.openxmlformats.org/officeDocument/2006/relationships/image" Target="../media/image9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image" Target="../media/image24.png"/><Relationship Id="rId3" Type="http://schemas.microsoft.com/office/2007/relationships/media" Target="../media/media30.mp3"/><Relationship Id="rId7" Type="http://schemas.microsoft.com/office/2007/relationships/media" Target="../media/media32.mp3"/><Relationship Id="rId12" Type="http://schemas.openxmlformats.org/officeDocument/2006/relationships/slide" Target="slide16.xml"/><Relationship Id="rId2" Type="http://schemas.openxmlformats.org/officeDocument/2006/relationships/audio" Target="../media/media29.mp3"/><Relationship Id="rId16" Type="http://schemas.openxmlformats.org/officeDocument/2006/relationships/image" Target="../media/image6.png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17.jpg"/><Relationship Id="rId5" Type="http://schemas.microsoft.com/office/2007/relationships/media" Target="../media/media31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13" Type="http://schemas.openxmlformats.org/officeDocument/2006/relationships/image" Target="../media/image10.png"/><Relationship Id="rId3" Type="http://schemas.microsoft.com/office/2007/relationships/media" Target="../media/media34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audio" Target="../media/media29.mp3"/><Relationship Id="rId11" Type="http://schemas.openxmlformats.org/officeDocument/2006/relationships/image" Target="../media/image24.png"/><Relationship Id="rId5" Type="http://schemas.microsoft.com/office/2007/relationships/media" Target="../media/media29.mp3"/><Relationship Id="rId10" Type="http://schemas.openxmlformats.org/officeDocument/2006/relationships/slide" Target="slide16.xml"/><Relationship Id="rId4" Type="http://schemas.openxmlformats.org/officeDocument/2006/relationships/audio" Target="../media/media34.mp3"/><Relationship Id="rId9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13" Type="http://schemas.openxmlformats.org/officeDocument/2006/relationships/image" Target="../media/image10.png"/><Relationship Id="rId3" Type="http://schemas.microsoft.com/office/2007/relationships/media" Target="../media/media36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image" Target="../media/image24.png"/><Relationship Id="rId5" Type="http://schemas.microsoft.com/office/2007/relationships/media" Target="../media/media37.mp3"/><Relationship Id="rId10" Type="http://schemas.openxmlformats.org/officeDocument/2006/relationships/slide" Target="slide16.xml"/><Relationship Id="rId4" Type="http://schemas.openxmlformats.org/officeDocument/2006/relationships/audio" Target="../media/media36.mp3"/><Relationship Id="rId9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13" Type="http://schemas.openxmlformats.org/officeDocument/2006/relationships/image" Target="../media/image10.png"/><Relationship Id="rId3" Type="http://schemas.microsoft.com/office/2007/relationships/media" Target="../media/media39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media37.mp3"/><Relationship Id="rId11" Type="http://schemas.openxmlformats.org/officeDocument/2006/relationships/image" Target="../media/image24.png"/><Relationship Id="rId5" Type="http://schemas.microsoft.com/office/2007/relationships/media" Target="../media/media37.mp3"/><Relationship Id="rId10" Type="http://schemas.openxmlformats.org/officeDocument/2006/relationships/slide" Target="slide16.xml"/><Relationship Id="rId4" Type="http://schemas.openxmlformats.org/officeDocument/2006/relationships/audio" Target="../media/media39.mp3"/><Relationship Id="rId9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microsoft.com/office/2007/relationships/media" Target="../media/media41.mp3"/><Relationship Id="rId7" Type="http://schemas.openxmlformats.org/officeDocument/2006/relationships/image" Target="../media/image17.jp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41.mp3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" Target="slide3.xml"/><Relationship Id="rId5" Type="http://schemas.microsoft.com/office/2007/relationships/media" Target="../media/media4.mp3"/><Relationship Id="rId10" Type="http://schemas.openxmlformats.org/officeDocument/2006/relationships/image" Target="../media/image8.sv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slide" Target="slide27.xml"/><Relationship Id="rId1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12" Type="http://schemas.openxmlformats.org/officeDocument/2006/relationships/slide" Target="slide26.xml"/><Relationship Id="rId17" Type="http://schemas.openxmlformats.org/officeDocument/2006/relationships/image" Target="../media/image9.png"/><Relationship Id="rId2" Type="http://schemas.openxmlformats.org/officeDocument/2006/relationships/audio" Target="../media/media5.mp3"/><Relationship Id="rId16" Type="http://schemas.openxmlformats.org/officeDocument/2006/relationships/slide" Target="slide3.xml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" Target="slide25.xml"/><Relationship Id="rId5" Type="http://schemas.microsoft.com/office/2007/relationships/media" Target="../media/media7.mp3"/><Relationship Id="rId15" Type="http://schemas.openxmlformats.org/officeDocument/2006/relationships/image" Target="../media/image12.svg"/><Relationship Id="rId10" Type="http://schemas.openxmlformats.org/officeDocument/2006/relationships/slide" Target="slide24.xml"/><Relationship Id="rId19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openxmlformats.org/officeDocument/2006/relationships/slide" Target="slide23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" Target="slide29.xml"/><Relationship Id="rId1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slide" Target="slide31.xml"/><Relationship Id="rId17" Type="http://schemas.openxmlformats.org/officeDocument/2006/relationships/slide" Target="slide3.xml"/><Relationship Id="rId2" Type="http://schemas.openxmlformats.org/officeDocument/2006/relationships/audio" Target="../media/media8.mp3"/><Relationship Id="rId16" Type="http://schemas.openxmlformats.org/officeDocument/2006/relationships/image" Target="../media/image15.svg"/><Relationship Id="rId20" Type="http://schemas.openxmlformats.org/officeDocument/2006/relationships/image" Target="../media/image10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" Target="slide28.xml"/><Relationship Id="rId5" Type="http://schemas.microsoft.com/office/2007/relationships/media" Target="../media/media10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13.pn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2.xml"/><Relationship Id="rId14" Type="http://schemas.openxmlformats.org/officeDocument/2006/relationships/slide" Target="slide3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13.mp3"/><Relationship Id="rId7" Type="http://schemas.openxmlformats.org/officeDocument/2006/relationships/image" Target="../media/image1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3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microsoft.com/office/2007/relationships/media" Target="../media/media15.mp3"/><Relationship Id="rId7" Type="http://schemas.openxmlformats.org/officeDocument/2006/relationships/image" Target="../media/image1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.png"/><Relationship Id="rId4" Type="http://schemas.openxmlformats.org/officeDocument/2006/relationships/audio" Target="../media/media15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2.svg"/><Relationship Id="rId3" Type="http://schemas.openxmlformats.org/officeDocument/2006/relationships/image" Target="../media/image17.jpg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slide" Target="slide12.xml"/><Relationship Id="rId5" Type="http://schemas.openxmlformats.org/officeDocument/2006/relationships/image" Target="../media/image9.png"/><Relationship Id="rId10" Type="http://schemas.openxmlformats.org/officeDocument/2006/relationships/slide" Target="slide11.xml"/><Relationship Id="rId4" Type="http://schemas.openxmlformats.org/officeDocument/2006/relationships/slide" Target="slide3.xml"/><Relationship Id="rId9" Type="http://schemas.openxmlformats.org/officeDocument/2006/relationships/slide" Target="slide10.xml"/><Relationship Id="rId14" Type="http://schemas.openxmlformats.org/officeDocument/2006/relationships/slide" Target="slide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44C88F2-D429-C268-0BB1-561395C4C620}"/>
              </a:ext>
            </a:extLst>
          </p:cNvPr>
          <p:cNvSpPr txBox="1"/>
          <p:nvPr/>
        </p:nvSpPr>
        <p:spPr>
          <a:xfrm>
            <a:off x="7391350" y="4941962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二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)</a:t>
            </a:r>
            <a:endParaRPr kumimoji="0" lang="zh-TW" altLang="en-US" sz="32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A2D9EE9-A307-AE8C-D423-AB090F784AEA}"/>
              </a:ext>
            </a:extLst>
          </p:cNvPr>
          <p:cNvSpPr txBox="1"/>
          <p:nvPr/>
        </p:nvSpPr>
        <p:spPr>
          <a:xfrm>
            <a:off x="9407574" y="6238106"/>
            <a:ext cx="2304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  <a:hlinkClick r:id="rId4"/>
              </a:rPr>
              <a:t>臺語字型安裝下載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51C6D05-2334-896A-A77F-235C497FCE9A}"/>
              </a:ext>
            </a:extLst>
          </p:cNvPr>
          <p:cNvSpPr txBox="1"/>
          <p:nvPr/>
        </p:nvSpPr>
        <p:spPr>
          <a:xfrm>
            <a:off x="10127654" y="6551811"/>
            <a:ext cx="1441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版本：</a:t>
            </a:r>
            <a:r>
              <a:rPr kumimoji="0" lang="en-US" altLang="zh-TW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20230222</a:t>
            </a:r>
          </a:p>
        </p:txBody>
      </p:sp>
    </p:spTree>
    <p:extLst>
      <p:ext uri="{BB962C8B-B14F-4D97-AF65-F5344CB8AC3E}">
        <p14:creationId xmlns:p14="http://schemas.microsoft.com/office/powerpoint/2010/main" val="354125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補充資料：一、量詞補充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A2920B1E-8DD4-C9AA-F7D6-21F81B90D556}"/>
              </a:ext>
            </a:extLst>
          </p:cNvPr>
          <p:cNvSpPr/>
          <p:nvPr/>
        </p:nvSpPr>
        <p:spPr>
          <a:xfrm>
            <a:off x="2456733" y="1377458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台灣楷體" panose="02010604000101010101" pitchFamily="2" charset="-120"/>
                <a:ea typeface="台灣楷體" panose="02010604000101010101" pitchFamily="2" charset="-120"/>
                <a:cs typeface="+mn-cs"/>
              </a:rPr>
              <a:t>一對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等腰三角形 5">
            <a:extLst>
              <a:ext uri="{FF2B5EF4-FFF2-40B4-BE49-F238E27FC236}">
                <a16:creationId xmlns:a16="http://schemas.microsoft.com/office/drawing/2014/main" id="{04406C4A-A205-C835-E05C-51EFF97257FD}"/>
              </a:ext>
            </a:extLst>
          </p:cNvPr>
          <p:cNvSpPr/>
          <p:nvPr/>
        </p:nvSpPr>
        <p:spPr>
          <a:xfrm rot="5400000">
            <a:off x="4160928" y="1600365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9292729-67E8-3574-5520-9BDC949E9A80}"/>
              </a:ext>
            </a:extLst>
          </p:cNvPr>
          <p:cNvSpPr/>
          <p:nvPr/>
        </p:nvSpPr>
        <p:spPr>
          <a:xfrm>
            <a:off x="4655046" y="1377458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耳鉤、雙生仔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2F4172D-E04C-A14E-B6EE-79007CDFB9F1}"/>
              </a:ext>
            </a:extLst>
          </p:cNvPr>
          <p:cNvSpPr/>
          <p:nvPr/>
        </p:nvSpPr>
        <p:spPr>
          <a:xfrm>
            <a:off x="2456733" y="2236454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一段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等腰三角形 9">
            <a:extLst>
              <a:ext uri="{FF2B5EF4-FFF2-40B4-BE49-F238E27FC236}">
                <a16:creationId xmlns:a16="http://schemas.microsoft.com/office/drawing/2014/main" id="{70A35C78-04AF-61B1-2282-7D2943D70A23}"/>
              </a:ext>
            </a:extLst>
          </p:cNvPr>
          <p:cNvSpPr/>
          <p:nvPr/>
        </p:nvSpPr>
        <p:spPr>
          <a:xfrm rot="5400000">
            <a:off x="4160928" y="2456618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BE555B8-47D8-C605-9394-846CC3BBDD69}"/>
              </a:ext>
            </a:extLst>
          </p:cNvPr>
          <p:cNvSpPr/>
          <p:nvPr/>
        </p:nvSpPr>
        <p:spPr>
          <a:xfrm>
            <a:off x="4655046" y="2236454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路、時間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AE6F284-EE53-6863-4981-761F0A9A1219}"/>
              </a:ext>
            </a:extLst>
          </p:cNvPr>
          <p:cNvSpPr/>
          <p:nvPr/>
        </p:nvSpPr>
        <p:spPr>
          <a:xfrm>
            <a:off x="2456733" y="3095450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一盤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C0F013DC-C35A-C8AB-612D-652B77B198FE}"/>
              </a:ext>
            </a:extLst>
          </p:cNvPr>
          <p:cNvSpPr/>
          <p:nvPr/>
        </p:nvSpPr>
        <p:spPr>
          <a:xfrm rot="5400000">
            <a:off x="4160928" y="3312871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10BBAD-B20B-8902-8330-2C0A4715478D}"/>
              </a:ext>
            </a:extLst>
          </p:cNvPr>
          <p:cNvSpPr/>
          <p:nvPr/>
        </p:nvSpPr>
        <p:spPr>
          <a:xfrm>
            <a:off x="4655046" y="3095450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菜、果子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1BFC85A-4E21-11C2-45FD-962066940E58}"/>
              </a:ext>
            </a:extLst>
          </p:cNvPr>
          <p:cNvSpPr/>
          <p:nvPr/>
        </p:nvSpPr>
        <p:spPr>
          <a:xfrm>
            <a:off x="2456733" y="3954446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一滴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684BC150-49DF-7295-A8BE-FBEA3500A3BC}"/>
              </a:ext>
            </a:extLst>
          </p:cNvPr>
          <p:cNvSpPr/>
          <p:nvPr/>
        </p:nvSpPr>
        <p:spPr>
          <a:xfrm rot="5400000">
            <a:off x="4160928" y="4177353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DA4A7344-BD9F-DC2C-5531-63159D711A67}"/>
              </a:ext>
            </a:extLst>
          </p:cNvPr>
          <p:cNvSpPr/>
          <p:nvPr/>
        </p:nvSpPr>
        <p:spPr>
          <a:xfrm>
            <a:off x="4655046" y="3954446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汗、藥水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0121C8E-B060-290C-6707-EE928513CDB4}"/>
              </a:ext>
            </a:extLst>
          </p:cNvPr>
          <p:cNvSpPr/>
          <p:nvPr/>
        </p:nvSpPr>
        <p:spPr>
          <a:xfrm>
            <a:off x="2456733" y="4813442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一副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22" name="等腰三角形 21">
            <a:extLst>
              <a:ext uri="{FF2B5EF4-FFF2-40B4-BE49-F238E27FC236}">
                <a16:creationId xmlns:a16="http://schemas.microsoft.com/office/drawing/2014/main" id="{683F2C9A-6B1D-A18A-AA45-45E0D7759661}"/>
              </a:ext>
            </a:extLst>
          </p:cNvPr>
          <p:cNvSpPr/>
          <p:nvPr/>
        </p:nvSpPr>
        <p:spPr>
          <a:xfrm rot="5400000">
            <a:off x="4160928" y="5030863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1058ECF-224D-E898-0EDB-D17423102DF7}"/>
              </a:ext>
            </a:extLst>
          </p:cNvPr>
          <p:cNvSpPr/>
          <p:nvPr/>
        </p:nvSpPr>
        <p:spPr>
          <a:xfrm>
            <a:off x="4655046" y="4813442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碗箸、目鏡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42B762D3-4818-EAEF-4AFF-915473A357BF}"/>
              </a:ext>
            </a:extLst>
          </p:cNvPr>
          <p:cNvSpPr/>
          <p:nvPr/>
        </p:nvSpPr>
        <p:spPr>
          <a:xfrm>
            <a:off x="2456733" y="5672438"/>
            <a:ext cx="1570117" cy="756192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一塊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27" name="等腰三角形 26">
            <a:extLst>
              <a:ext uri="{FF2B5EF4-FFF2-40B4-BE49-F238E27FC236}">
                <a16:creationId xmlns:a16="http://schemas.microsoft.com/office/drawing/2014/main" id="{BD44DAE6-8D67-9790-8454-C990673EEC99}"/>
              </a:ext>
            </a:extLst>
          </p:cNvPr>
          <p:cNvSpPr/>
          <p:nvPr/>
        </p:nvSpPr>
        <p:spPr>
          <a:xfrm rot="5400000">
            <a:off x="4160928" y="5895345"/>
            <a:ext cx="360040" cy="310379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7769822-0828-F419-42C2-6046753E4DC3}"/>
              </a:ext>
            </a:extLst>
          </p:cNvPr>
          <p:cNvSpPr/>
          <p:nvPr/>
        </p:nvSpPr>
        <p:spPr>
          <a:xfrm>
            <a:off x="4655046" y="5672438"/>
            <a:ext cx="5110094" cy="756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土地、大餅</a:t>
            </a:r>
          </a:p>
        </p:txBody>
      </p:sp>
      <p:pic>
        <p:nvPicPr>
          <p:cNvPr id="9" name="圖片 8">
            <a:hlinkClick r:id="rId16" action="ppaction://hlinksldjump"/>
            <a:extLst>
              <a:ext uri="{FF2B5EF4-FFF2-40B4-BE49-F238E27FC236}">
                <a16:creationId xmlns:a16="http://schemas.microsoft.com/office/drawing/2014/main" id="{BD2609C3-D899-751D-2091-780F80CD279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2" name="B2語文天地(二)-曲目52_2-量詞補充2">
            <a:hlinkClick r:id="" action="ppaction://media"/>
            <a:extLst>
              <a:ext uri="{FF2B5EF4-FFF2-40B4-BE49-F238E27FC236}">
                <a16:creationId xmlns:a16="http://schemas.microsoft.com/office/drawing/2014/main" id="{034F5C27-1C7A-BB76-0416-F4DDE0482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2287807"/>
            <a:ext cx="648000" cy="648000"/>
          </a:xfrm>
          <a:prstGeom prst="rect">
            <a:avLst/>
          </a:prstGeom>
        </p:spPr>
      </p:pic>
      <p:pic>
        <p:nvPicPr>
          <p:cNvPr id="11" name="B2語文天地(二)-曲目52_2-量詞補充3">
            <a:hlinkClick r:id="" action="ppaction://media"/>
            <a:extLst>
              <a:ext uri="{FF2B5EF4-FFF2-40B4-BE49-F238E27FC236}">
                <a16:creationId xmlns:a16="http://schemas.microsoft.com/office/drawing/2014/main" id="{F8FBEA58-6DDA-2EBC-B14C-2EC5145574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3154405"/>
            <a:ext cx="648000" cy="648000"/>
          </a:xfrm>
          <a:prstGeom prst="rect">
            <a:avLst/>
          </a:prstGeom>
        </p:spPr>
      </p:pic>
      <p:pic>
        <p:nvPicPr>
          <p:cNvPr id="18" name="B2語文天地(二)-曲目52_2-量詞補充4">
            <a:hlinkClick r:id="" action="ppaction://media"/>
            <a:extLst>
              <a:ext uri="{FF2B5EF4-FFF2-40B4-BE49-F238E27FC236}">
                <a16:creationId xmlns:a16="http://schemas.microsoft.com/office/drawing/2014/main" id="{6204155D-7AC7-734A-31A2-F7A35F92EC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4010249"/>
            <a:ext cx="648000" cy="648000"/>
          </a:xfrm>
          <a:prstGeom prst="rect">
            <a:avLst/>
          </a:prstGeom>
        </p:spPr>
      </p:pic>
      <p:pic>
        <p:nvPicPr>
          <p:cNvPr id="19" name="B2語文天地(二)-曲目52_2-量詞補充5">
            <a:hlinkClick r:id="" action="ppaction://media"/>
            <a:extLst>
              <a:ext uri="{FF2B5EF4-FFF2-40B4-BE49-F238E27FC236}">
                <a16:creationId xmlns:a16="http://schemas.microsoft.com/office/drawing/2014/main" id="{5FADFFFA-08A8-09BF-E238-8F3ADE755D9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4866093"/>
            <a:ext cx="648000" cy="648000"/>
          </a:xfrm>
          <a:prstGeom prst="rect">
            <a:avLst/>
          </a:prstGeom>
        </p:spPr>
      </p:pic>
      <p:pic>
        <p:nvPicPr>
          <p:cNvPr id="24" name="B2語文天地(二)-曲目52_2-量詞補充6">
            <a:hlinkClick r:id="" action="ppaction://media"/>
            <a:extLst>
              <a:ext uri="{FF2B5EF4-FFF2-40B4-BE49-F238E27FC236}">
                <a16:creationId xmlns:a16="http://schemas.microsoft.com/office/drawing/2014/main" id="{B9F65B74-D59B-7180-7674-6279C8DFF0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5721937"/>
            <a:ext cx="648000" cy="648000"/>
          </a:xfrm>
          <a:prstGeom prst="rect">
            <a:avLst/>
          </a:prstGeom>
        </p:spPr>
      </p:pic>
      <p:pic>
        <p:nvPicPr>
          <p:cNvPr id="25" name="B2語文天地(二)-曲目52_2-量詞補充1">
            <a:hlinkClick r:id="" action="ppaction://media"/>
            <a:extLst>
              <a:ext uri="{FF2B5EF4-FFF2-40B4-BE49-F238E27FC236}">
                <a16:creationId xmlns:a16="http://schemas.microsoft.com/office/drawing/2014/main" id="{34DADE36-A3FD-8CF6-E652-0CF73533D39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4389" y="142658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816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7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69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C60CE40A-BA83-68D2-217D-7741722B74DD}"/>
              </a:ext>
            </a:extLst>
          </p:cNvPr>
          <p:cNvSpPr/>
          <p:nvPr/>
        </p:nvSpPr>
        <p:spPr>
          <a:xfrm>
            <a:off x="2326316" y="5157986"/>
            <a:ext cx="902294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7F49CB4-28A2-4532-93E6-73ACD75F47F5}"/>
              </a:ext>
            </a:extLst>
          </p:cNvPr>
          <p:cNvSpPr/>
          <p:nvPr/>
        </p:nvSpPr>
        <p:spPr>
          <a:xfrm>
            <a:off x="2319226" y="3285778"/>
            <a:ext cx="902294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0FD292F-72B1-F676-F6A6-11B29F2F0966}"/>
              </a:ext>
            </a:extLst>
          </p:cNvPr>
          <p:cNvSpPr/>
          <p:nvPr/>
        </p:nvSpPr>
        <p:spPr>
          <a:xfrm>
            <a:off x="2328844" y="1485578"/>
            <a:ext cx="902294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48AA1B0-7596-B393-E2F4-E67384BDD430}"/>
              </a:ext>
            </a:extLst>
          </p:cNvPr>
          <p:cNvSpPr txBox="1"/>
          <p:nvPr/>
        </p:nvSpPr>
        <p:spPr>
          <a:xfrm>
            <a:off x="2251026" y="1299497"/>
            <a:ext cx="9022946" cy="156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支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：計算口鼻、骨頭及某些事物的單位。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例：         </a:t>
            </a: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一支鼻、一支鉸刀。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61093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補充資料：二、用法分辨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B2C42AD-E42E-3F65-0EA7-8A09932E43B9}"/>
              </a:ext>
            </a:extLst>
          </p:cNvPr>
          <p:cNvSpPr txBox="1"/>
          <p:nvPr/>
        </p:nvSpPr>
        <p:spPr>
          <a:xfrm>
            <a:off x="449304" y="3573810"/>
            <a:ext cx="8815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US" altLang="zh-TW" sz="6000" b="1" dirty="0">
                <a:latin typeface="Taiwanese Serif" panose="02000503000000020003" pitchFamily="2" charset="0"/>
                <a:ea typeface="台灣楷體" panose="02010604000101010101" pitchFamily="2" charset="-120"/>
              </a:rPr>
              <a:t>ki</a:t>
            </a:r>
            <a:endParaRPr lang="zh-TW" altLang="en-US" sz="60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8B7D1CA-3B8B-4763-E17E-32CF5299AFC7}"/>
              </a:ext>
            </a:extLst>
          </p:cNvPr>
          <p:cNvSpPr txBox="1"/>
          <p:nvPr/>
        </p:nvSpPr>
        <p:spPr>
          <a:xfrm>
            <a:off x="2251026" y="3105767"/>
            <a:ext cx="9022946" cy="156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枝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：計算細長物體的單位。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例：         </a:t>
            </a: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一枝筆、一枝薰。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412237-E417-5186-F909-7E51CF1E7573}"/>
              </a:ext>
            </a:extLst>
          </p:cNvPr>
          <p:cNvSpPr txBox="1"/>
          <p:nvPr/>
        </p:nvSpPr>
        <p:spPr>
          <a:xfrm>
            <a:off x="2251026" y="4981859"/>
            <a:ext cx="9022946" cy="15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肢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：計算人體或動物四肢及手指、腳趾的單位。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6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例：         </a:t>
            </a:r>
            <a:r>
              <a:rPr lang="zh-TW" altLang="en-US" sz="36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一肢手、一肢跤、兩肢指頭仔。</a:t>
            </a:r>
          </a:p>
        </p:txBody>
      </p:sp>
      <p:sp>
        <p:nvSpPr>
          <p:cNvPr id="4" name="左右大括弧 3">
            <a:extLst>
              <a:ext uri="{FF2B5EF4-FFF2-40B4-BE49-F238E27FC236}">
                <a16:creationId xmlns:a16="http://schemas.microsoft.com/office/drawing/2014/main" id="{D6B99DD2-75CD-6FFC-1B8C-4940DD6FEB9F}"/>
              </a:ext>
            </a:extLst>
          </p:cNvPr>
          <p:cNvSpPr/>
          <p:nvPr/>
        </p:nvSpPr>
        <p:spPr>
          <a:xfrm>
            <a:off x="1472129" y="1811370"/>
            <a:ext cx="734645" cy="4408045"/>
          </a:xfrm>
          <a:custGeom>
            <a:avLst/>
            <a:gdLst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759353 w 6109366"/>
              <a:gd name="connsiteY7" fmla="*/ 350013 h 4200323"/>
              <a:gd name="connsiteX8" fmla="*/ 5759353 w 6109366"/>
              <a:gd name="connsiteY8" fmla="*/ 1750149 h 4200323"/>
              <a:gd name="connsiteX9" fmla="*/ 6109366 w 6109366"/>
              <a:gd name="connsiteY9" fmla="*/ 2100162 h 4200323"/>
              <a:gd name="connsiteX10" fmla="*/ 5759353 w 6109366"/>
              <a:gd name="connsiteY10" fmla="*/ 2450175 h 4200323"/>
              <a:gd name="connsiteX11" fmla="*/ 5759353 w 6109366"/>
              <a:gd name="connsiteY11" fmla="*/ 3850310 h 4200323"/>
              <a:gd name="connsiteX12" fmla="*/ 5409340 w 6109366"/>
              <a:gd name="connsiteY12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759353 w 6109366"/>
              <a:gd name="connsiteY7" fmla="*/ 1750149 h 4200323"/>
              <a:gd name="connsiteX8" fmla="*/ 6109366 w 6109366"/>
              <a:gd name="connsiteY8" fmla="*/ 2100162 h 4200323"/>
              <a:gd name="connsiteX9" fmla="*/ 5759353 w 6109366"/>
              <a:gd name="connsiteY9" fmla="*/ 2450175 h 4200323"/>
              <a:gd name="connsiteX10" fmla="*/ 5759353 w 6109366"/>
              <a:gd name="connsiteY10" fmla="*/ 3850310 h 4200323"/>
              <a:gd name="connsiteX11" fmla="*/ 5409340 w 6109366"/>
              <a:gd name="connsiteY11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6109366 w 6109366"/>
              <a:gd name="connsiteY7" fmla="*/ 2100162 h 4200323"/>
              <a:gd name="connsiteX8" fmla="*/ 5759353 w 6109366"/>
              <a:gd name="connsiteY8" fmla="*/ 2450175 h 4200323"/>
              <a:gd name="connsiteX9" fmla="*/ 5759353 w 6109366"/>
              <a:gd name="connsiteY9" fmla="*/ 3850310 h 4200323"/>
              <a:gd name="connsiteX10" fmla="*/ 5409340 w 6109366"/>
              <a:gd name="connsiteY10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759353 w 6109366"/>
              <a:gd name="connsiteY7" fmla="*/ 2450175 h 4200323"/>
              <a:gd name="connsiteX8" fmla="*/ 5759353 w 6109366"/>
              <a:gd name="connsiteY8" fmla="*/ 3850310 h 4200323"/>
              <a:gd name="connsiteX9" fmla="*/ 5409340 w 6109366"/>
              <a:gd name="connsiteY9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759353 w 6109366"/>
              <a:gd name="connsiteY7" fmla="*/ 3850310 h 4200323"/>
              <a:gd name="connsiteX8" fmla="*/ 5409340 w 6109366"/>
              <a:gd name="connsiteY8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5409340 w 6109366"/>
              <a:gd name="connsiteY13" fmla="*/ 4200323 h 4200323"/>
              <a:gd name="connsiteX14" fmla="*/ 700026 w 6109366"/>
              <a:gd name="connsiteY14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5759353 w 6109366"/>
              <a:gd name="connsiteY12" fmla="*/ 3850310 h 4200323"/>
              <a:gd name="connsiteX13" fmla="*/ 700026 w 6109366"/>
              <a:gd name="connsiteY13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5759353 w 6109366"/>
              <a:gd name="connsiteY11" fmla="*/ 2450175 h 4200323"/>
              <a:gd name="connsiteX12" fmla="*/ 700026 w 6109366"/>
              <a:gd name="connsiteY12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5759353 w 6109366"/>
              <a:gd name="connsiteY9" fmla="*/ 1750149 h 4200323"/>
              <a:gd name="connsiteX10" fmla="*/ 6109366 w 6109366"/>
              <a:gd name="connsiteY10" fmla="*/ 2100162 h 4200323"/>
              <a:gd name="connsiteX11" fmla="*/ 700026 w 6109366"/>
              <a:gd name="connsiteY11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5409340 w 6109366"/>
              <a:gd name="connsiteY7" fmla="*/ 0 h 4200323"/>
              <a:gd name="connsiteX8" fmla="*/ 5759353 w 6109366"/>
              <a:gd name="connsiteY8" fmla="*/ 350013 h 4200323"/>
              <a:gd name="connsiteX9" fmla="*/ 6109366 w 6109366"/>
              <a:gd name="connsiteY9" fmla="*/ 2100162 h 4200323"/>
              <a:gd name="connsiteX10" fmla="*/ 700026 w 6109366"/>
              <a:gd name="connsiteY10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6477144"/>
              <a:gd name="connsiteY0" fmla="*/ 4200323 h 4200323"/>
              <a:gd name="connsiteX1" fmla="*/ 350013 w 6477144"/>
              <a:gd name="connsiteY1" fmla="*/ 3850310 h 4200323"/>
              <a:gd name="connsiteX2" fmla="*/ 350013 w 6477144"/>
              <a:gd name="connsiteY2" fmla="*/ 2450174 h 4200323"/>
              <a:gd name="connsiteX3" fmla="*/ 0 w 6477144"/>
              <a:gd name="connsiteY3" fmla="*/ 2100161 h 4200323"/>
              <a:gd name="connsiteX4" fmla="*/ 350013 w 6477144"/>
              <a:gd name="connsiteY4" fmla="*/ 1750148 h 4200323"/>
              <a:gd name="connsiteX5" fmla="*/ 350013 w 6477144"/>
              <a:gd name="connsiteY5" fmla="*/ 350013 h 4200323"/>
              <a:gd name="connsiteX6" fmla="*/ 700026 w 6477144"/>
              <a:gd name="connsiteY6" fmla="*/ 0 h 4200323"/>
              <a:gd name="connsiteX7" fmla="*/ 5409340 w 6477144"/>
              <a:gd name="connsiteY7" fmla="*/ 0 h 4200323"/>
              <a:gd name="connsiteX8" fmla="*/ 6109366 w 6477144"/>
              <a:gd name="connsiteY8" fmla="*/ 2100162 h 4200323"/>
              <a:gd name="connsiteX9" fmla="*/ 700026 w 6477144"/>
              <a:gd name="connsiteY9" fmla="*/ 4200323 h 4200323"/>
              <a:gd name="connsiteX0" fmla="*/ 700026 w 6477144"/>
              <a:gd name="connsiteY0" fmla="*/ 4200323 h 4200323"/>
              <a:gd name="connsiteX1" fmla="*/ 350013 w 6477144"/>
              <a:gd name="connsiteY1" fmla="*/ 3850310 h 4200323"/>
              <a:gd name="connsiteX2" fmla="*/ 350013 w 6477144"/>
              <a:gd name="connsiteY2" fmla="*/ 2450174 h 4200323"/>
              <a:gd name="connsiteX3" fmla="*/ 0 w 6477144"/>
              <a:gd name="connsiteY3" fmla="*/ 2100161 h 4200323"/>
              <a:gd name="connsiteX4" fmla="*/ 350013 w 6477144"/>
              <a:gd name="connsiteY4" fmla="*/ 1750148 h 4200323"/>
              <a:gd name="connsiteX5" fmla="*/ 350013 w 6477144"/>
              <a:gd name="connsiteY5" fmla="*/ 350013 h 4200323"/>
              <a:gd name="connsiteX6" fmla="*/ 700026 w 6477144"/>
              <a:gd name="connsiteY6" fmla="*/ 0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7" fmla="*/ 6109366 w 6109366"/>
              <a:gd name="connsiteY7" fmla="*/ 2100162 h 4200323"/>
              <a:gd name="connsiteX8" fmla="*/ 700026 w 6109366"/>
              <a:gd name="connsiteY8" fmla="*/ 4200323 h 4200323"/>
              <a:gd name="connsiteX0" fmla="*/ 700026 w 6109366"/>
              <a:gd name="connsiteY0" fmla="*/ 4200323 h 4200323"/>
              <a:gd name="connsiteX1" fmla="*/ 350013 w 6109366"/>
              <a:gd name="connsiteY1" fmla="*/ 3850310 h 4200323"/>
              <a:gd name="connsiteX2" fmla="*/ 350013 w 6109366"/>
              <a:gd name="connsiteY2" fmla="*/ 2450174 h 4200323"/>
              <a:gd name="connsiteX3" fmla="*/ 0 w 6109366"/>
              <a:gd name="connsiteY3" fmla="*/ 2100161 h 4200323"/>
              <a:gd name="connsiteX4" fmla="*/ 350013 w 6109366"/>
              <a:gd name="connsiteY4" fmla="*/ 1750148 h 4200323"/>
              <a:gd name="connsiteX5" fmla="*/ 350013 w 6109366"/>
              <a:gd name="connsiteY5" fmla="*/ 350013 h 4200323"/>
              <a:gd name="connsiteX6" fmla="*/ 700026 w 6109366"/>
              <a:gd name="connsiteY6" fmla="*/ 0 h 4200323"/>
              <a:gd name="connsiteX0" fmla="*/ 700026 w 700026"/>
              <a:gd name="connsiteY0" fmla="*/ 4200323 h 4200323"/>
              <a:gd name="connsiteX1" fmla="*/ 350013 w 700026"/>
              <a:gd name="connsiteY1" fmla="*/ 3850310 h 4200323"/>
              <a:gd name="connsiteX2" fmla="*/ 350013 w 700026"/>
              <a:gd name="connsiteY2" fmla="*/ 2450174 h 4200323"/>
              <a:gd name="connsiteX3" fmla="*/ 0 w 700026"/>
              <a:gd name="connsiteY3" fmla="*/ 2100161 h 4200323"/>
              <a:gd name="connsiteX4" fmla="*/ 350013 w 700026"/>
              <a:gd name="connsiteY4" fmla="*/ 1750148 h 4200323"/>
              <a:gd name="connsiteX5" fmla="*/ 350013 w 700026"/>
              <a:gd name="connsiteY5" fmla="*/ 350013 h 4200323"/>
              <a:gd name="connsiteX6" fmla="*/ 700026 w 700026"/>
              <a:gd name="connsiteY6" fmla="*/ 0 h 4200323"/>
              <a:gd name="connsiteX7" fmla="*/ 700026 w 700026"/>
              <a:gd name="connsiteY7" fmla="*/ 4200323 h 4200323"/>
              <a:gd name="connsiteX0" fmla="*/ 700026 w 700026"/>
              <a:gd name="connsiteY0" fmla="*/ 4200323 h 4200323"/>
              <a:gd name="connsiteX1" fmla="*/ 350013 w 700026"/>
              <a:gd name="connsiteY1" fmla="*/ 3850310 h 4200323"/>
              <a:gd name="connsiteX2" fmla="*/ 350013 w 700026"/>
              <a:gd name="connsiteY2" fmla="*/ 2450174 h 4200323"/>
              <a:gd name="connsiteX3" fmla="*/ 0 w 700026"/>
              <a:gd name="connsiteY3" fmla="*/ 2100161 h 4200323"/>
              <a:gd name="connsiteX4" fmla="*/ 350013 w 700026"/>
              <a:gd name="connsiteY4" fmla="*/ 1750148 h 4200323"/>
              <a:gd name="connsiteX5" fmla="*/ 350013 w 700026"/>
              <a:gd name="connsiteY5" fmla="*/ 350013 h 4200323"/>
              <a:gd name="connsiteX6" fmla="*/ 700026 w 700026"/>
              <a:gd name="connsiteY6" fmla="*/ 0 h 420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026" h="4200323" stroke="0" extrusionOk="0">
                <a:moveTo>
                  <a:pt x="700026" y="4200323"/>
                </a:moveTo>
                <a:cubicBezTo>
                  <a:pt x="506719" y="4200323"/>
                  <a:pt x="350013" y="4043617"/>
                  <a:pt x="350013" y="3850310"/>
                </a:cubicBezTo>
                <a:lnTo>
                  <a:pt x="350013" y="2450174"/>
                </a:lnTo>
                <a:cubicBezTo>
                  <a:pt x="350013" y="2256867"/>
                  <a:pt x="193307" y="2100161"/>
                  <a:pt x="0" y="2100161"/>
                </a:cubicBezTo>
                <a:cubicBezTo>
                  <a:pt x="193307" y="2100161"/>
                  <a:pt x="350013" y="1943455"/>
                  <a:pt x="350013" y="1750148"/>
                </a:cubicBezTo>
                <a:lnTo>
                  <a:pt x="350013" y="350013"/>
                </a:lnTo>
                <a:cubicBezTo>
                  <a:pt x="350013" y="156706"/>
                  <a:pt x="506719" y="0"/>
                  <a:pt x="700026" y="0"/>
                </a:cubicBezTo>
                <a:lnTo>
                  <a:pt x="700026" y="4200323"/>
                </a:lnTo>
                <a:close/>
              </a:path>
              <a:path w="700026" h="4200323" fill="none">
                <a:moveTo>
                  <a:pt x="700026" y="4200323"/>
                </a:moveTo>
                <a:cubicBezTo>
                  <a:pt x="506719" y="4200323"/>
                  <a:pt x="350013" y="4043617"/>
                  <a:pt x="350013" y="3850310"/>
                </a:cubicBezTo>
                <a:lnTo>
                  <a:pt x="350013" y="2450174"/>
                </a:lnTo>
                <a:cubicBezTo>
                  <a:pt x="350013" y="2256867"/>
                  <a:pt x="193307" y="2100161"/>
                  <a:pt x="0" y="2100161"/>
                </a:cubicBezTo>
                <a:cubicBezTo>
                  <a:pt x="193307" y="2100161"/>
                  <a:pt x="350013" y="1943455"/>
                  <a:pt x="350013" y="1750148"/>
                </a:cubicBezTo>
                <a:lnTo>
                  <a:pt x="350013" y="350013"/>
                </a:lnTo>
                <a:cubicBezTo>
                  <a:pt x="350013" y="156706"/>
                  <a:pt x="506719" y="0"/>
                  <a:pt x="700026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1136922F-3DDF-78B9-EBBB-B4C364250983}"/>
              </a:ext>
            </a:extLst>
          </p:cNvPr>
          <p:cNvCxnSpPr>
            <a:cxnSpLocks/>
          </p:cNvCxnSpPr>
          <p:nvPr/>
        </p:nvCxnSpPr>
        <p:spPr>
          <a:xfrm>
            <a:off x="2328844" y="2997746"/>
            <a:ext cx="902294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F190DDC-18E2-F3BC-52D3-64585F3BCE58}"/>
              </a:ext>
            </a:extLst>
          </p:cNvPr>
          <p:cNvCxnSpPr>
            <a:cxnSpLocks/>
          </p:cNvCxnSpPr>
          <p:nvPr/>
        </p:nvCxnSpPr>
        <p:spPr>
          <a:xfrm>
            <a:off x="2348065" y="4869954"/>
            <a:ext cx="902294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圖片 7">
            <a:hlinkClick r:id="rId10" action="ppaction://hlinksldjump"/>
            <a:extLst>
              <a:ext uri="{FF2B5EF4-FFF2-40B4-BE49-F238E27FC236}">
                <a16:creationId xmlns:a16="http://schemas.microsoft.com/office/drawing/2014/main" id="{80589C07-354F-317C-51AB-E12B5C15CF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14" name="B2語文天地(二)-曲目52_2-用法分辨1">
            <a:hlinkClick r:id="" action="ppaction://media"/>
            <a:extLst>
              <a:ext uri="{FF2B5EF4-FFF2-40B4-BE49-F238E27FC236}">
                <a16:creationId xmlns:a16="http://schemas.microsoft.com/office/drawing/2014/main" id="{E6641922-8B36-0FB4-CB7D-60DF0E602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886" y="2198157"/>
            <a:ext cx="648000" cy="648000"/>
          </a:xfrm>
          <a:prstGeom prst="rect">
            <a:avLst/>
          </a:prstGeom>
        </p:spPr>
      </p:pic>
      <p:pic>
        <p:nvPicPr>
          <p:cNvPr id="19" name="B2語文天地(二)-曲目52_2-用法分辨3">
            <a:hlinkClick r:id="" action="ppaction://media"/>
            <a:extLst>
              <a:ext uri="{FF2B5EF4-FFF2-40B4-BE49-F238E27FC236}">
                <a16:creationId xmlns:a16="http://schemas.microsoft.com/office/drawing/2014/main" id="{C59F8C57-6254-303E-46B3-E3E65FFE5A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4886" y="5876397"/>
            <a:ext cx="648000" cy="648000"/>
          </a:xfrm>
          <a:prstGeom prst="rect">
            <a:avLst/>
          </a:prstGeom>
        </p:spPr>
      </p:pic>
      <p:pic>
        <p:nvPicPr>
          <p:cNvPr id="2" name="B2語文天地(二)-曲目52_2-用法分辨2(少念一枝筆)">
            <a:hlinkClick r:id="" action="ppaction://media"/>
            <a:extLst>
              <a:ext uri="{FF2B5EF4-FFF2-40B4-BE49-F238E27FC236}">
                <a16:creationId xmlns:a16="http://schemas.microsoft.com/office/drawing/2014/main" id="{020A51A0-3920-12A6-532B-E9BE461305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8591" y="404197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5971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9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補充資料：三、與量詞有關的俗諺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53292C-D009-ED34-85A9-FA3A27423A74}"/>
              </a:ext>
            </a:extLst>
          </p:cNvPr>
          <p:cNvSpPr txBox="1"/>
          <p:nvPr/>
        </p:nvSpPr>
        <p:spPr>
          <a:xfrm>
            <a:off x="1447634" y="1701602"/>
            <a:ext cx="7128792" cy="1143357"/>
          </a:xfrm>
          <a:prstGeom prst="roundRect">
            <a:avLst>
              <a:gd name="adj" fmla="val 19524"/>
            </a:avLst>
          </a:prstGeom>
          <a:solidFill>
            <a:srgbClr val="B45F0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一粒頭，兩粒大。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9196F8-5B88-0BF9-291F-FC7ECE770720}"/>
              </a:ext>
            </a:extLst>
          </p:cNvPr>
          <p:cNvSpPr txBox="1"/>
          <p:nvPr/>
        </p:nvSpPr>
        <p:spPr>
          <a:xfrm>
            <a:off x="2422758" y="2789118"/>
            <a:ext cx="554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altLang="zh-TW" sz="36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Ts…t liãp thâu, n¤g liãp tuā.</a:t>
            </a:r>
            <a:endParaRPr lang="zh-TW" altLang="en-US" sz="3600" dirty="0">
              <a:latin typeface="Taiwanese Serif" panose="02000503000000020003" pitchFamily="2" charset="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ECF6451-6CFF-BB77-8AB6-5EB455DC4627}"/>
              </a:ext>
            </a:extLst>
          </p:cNvPr>
          <p:cNvSpPr txBox="1"/>
          <p:nvPr/>
        </p:nvSpPr>
        <p:spPr>
          <a:xfrm>
            <a:off x="1447634" y="4018644"/>
            <a:ext cx="1301147" cy="64633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FB4A57-11AE-45CC-8529-A3CD3454076D}"/>
              </a:ext>
            </a:extLst>
          </p:cNvPr>
          <p:cNvSpPr txBox="1"/>
          <p:nvPr/>
        </p:nvSpPr>
        <p:spPr>
          <a:xfrm>
            <a:off x="2782838" y="4025941"/>
            <a:ext cx="816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一個頭，兩個大。形容很困擾、煩惱。</a:t>
            </a:r>
          </a:p>
        </p:txBody>
      </p:sp>
      <p:pic>
        <p:nvPicPr>
          <p:cNvPr id="5" name="圖片 4">
            <a:hlinkClick r:id="rId6" action="ppaction://hlinksldjump"/>
            <a:extLst>
              <a:ext uri="{FF2B5EF4-FFF2-40B4-BE49-F238E27FC236}">
                <a16:creationId xmlns:a16="http://schemas.microsoft.com/office/drawing/2014/main" id="{8F491212-8BD3-F383-15E8-8D340F013F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7" name="B2語文天地(二)-曲目52_3-與量詞有關的俗諺1">
            <a:hlinkClick r:id="" action="ppaction://media"/>
            <a:extLst>
              <a:ext uri="{FF2B5EF4-FFF2-40B4-BE49-F238E27FC236}">
                <a16:creationId xmlns:a16="http://schemas.microsoft.com/office/drawing/2014/main" id="{DE4FB9B8-717B-1521-701A-52E14EDE5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0207" y="194928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748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補充資料：三、與量詞有關的俗諺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53292C-D009-ED34-85A9-FA3A27423A74}"/>
              </a:ext>
            </a:extLst>
          </p:cNvPr>
          <p:cNvSpPr txBox="1"/>
          <p:nvPr/>
        </p:nvSpPr>
        <p:spPr>
          <a:xfrm>
            <a:off x="1447634" y="1701602"/>
            <a:ext cx="7128792" cy="1143357"/>
          </a:xfrm>
          <a:prstGeom prst="roundRect">
            <a:avLst>
              <a:gd name="adj" fmla="val 19524"/>
            </a:avLst>
          </a:prstGeom>
          <a:solidFill>
            <a:srgbClr val="B45F0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一粒米，百粒汗。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9196F8-5B88-0BF9-291F-FC7ECE770720}"/>
              </a:ext>
            </a:extLst>
          </p:cNvPr>
          <p:cNvSpPr txBox="1"/>
          <p:nvPr/>
        </p:nvSpPr>
        <p:spPr>
          <a:xfrm>
            <a:off x="2422758" y="2789118"/>
            <a:ext cx="554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altLang="zh-TW" sz="36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Ts…t liãp bí, pah liãp kuānn.</a:t>
            </a:r>
            <a:endParaRPr lang="zh-TW" altLang="en-US" sz="3600" dirty="0">
              <a:latin typeface="Taiwanese Serif" panose="02000503000000020003" pitchFamily="2" charset="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ECF6451-6CFF-BB77-8AB6-5EB455DC4627}"/>
              </a:ext>
            </a:extLst>
          </p:cNvPr>
          <p:cNvSpPr txBox="1"/>
          <p:nvPr/>
        </p:nvSpPr>
        <p:spPr>
          <a:xfrm>
            <a:off x="1447634" y="4018644"/>
            <a:ext cx="1301147" cy="64633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FB4A57-11AE-45CC-8529-A3CD3454076D}"/>
              </a:ext>
            </a:extLst>
          </p:cNvPr>
          <p:cNvSpPr txBox="1"/>
          <p:nvPr/>
        </p:nvSpPr>
        <p:spPr>
          <a:xfrm>
            <a:off x="2782838" y="4025941"/>
            <a:ext cx="816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比喻農夫種田辛勞，糧食不可浪費。</a:t>
            </a:r>
          </a:p>
        </p:txBody>
      </p:sp>
      <p:pic>
        <p:nvPicPr>
          <p:cNvPr id="5" name="圖片 4">
            <a:hlinkClick r:id="rId6" action="ppaction://hlinksldjump"/>
            <a:extLst>
              <a:ext uri="{FF2B5EF4-FFF2-40B4-BE49-F238E27FC236}">
                <a16:creationId xmlns:a16="http://schemas.microsoft.com/office/drawing/2014/main" id="{02C5F2FF-E6A6-C225-EFC0-36B9FCA0E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2" name="B2語文天地(二)-曲目52_3-與量詞有關的俗諺2">
            <a:hlinkClick r:id="" action="ppaction://media"/>
            <a:extLst>
              <a:ext uri="{FF2B5EF4-FFF2-40B4-BE49-F238E27FC236}">
                <a16:creationId xmlns:a16="http://schemas.microsoft.com/office/drawing/2014/main" id="{B47AE867-6BF6-37D8-529F-6282B8D4D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634" y="194928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4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8263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補充資料：三、與量詞有關的俗諺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53292C-D009-ED34-85A9-FA3A27423A74}"/>
              </a:ext>
            </a:extLst>
          </p:cNvPr>
          <p:cNvSpPr txBox="1"/>
          <p:nvPr/>
        </p:nvSpPr>
        <p:spPr>
          <a:xfrm>
            <a:off x="1447634" y="1701602"/>
            <a:ext cx="10336204" cy="1143357"/>
          </a:xfrm>
          <a:prstGeom prst="roundRect">
            <a:avLst>
              <a:gd name="adj" fmla="val 19524"/>
            </a:avLst>
          </a:prstGeom>
          <a:solidFill>
            <a:srgbClr val="B45F07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家己栽一欉，較贏看別人。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49196F8-5B88-0BF9-291F-FC7ECE770720}"/>
              </a:ext>
            </a:extLst>
          </p:cNvPr>
          <p:cNvSpPr txBox="1"/>
          <p:nvPr/>
        </p:nvSpPr>
        <p:spPr>
          <a:xfrm>
            <a:off x="2399201" y="2789118"/>
            <a:ext cx="9528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altLang="zh-TW" sz="3600" dirty="0">
                <a:latin typeface="Taiwanese Serif" panose="02000503000000020003" pitchFamily="2" charset="0"/>
                <a:ea typeface="微軟正黑體" panose="020B0604030504040204" pitchFamily="34" charset="-120"/>
              </a:rPr>
              <a:t>Ka-kī tsai ts…t tsâng, khah iânn khuànn pãt-lâng.</a:t>
            </a:r>
            <a:endParaRPr lang="zh-TW" altLang="en-US" sz="3600" dirty="0">
              <a:latin typeface="Taiwanese Serif" panose="02000503000000020003" pitchFamily="2" charset="0"/>
              <a:ea typeface="微軟正黑體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ECF6451-6CFF-BB77-8AB6-5EB455DC4627}"/>
              </a:ext>
            </a:extLst>
          </p:cNvPr>
          <p:cNvSpPr txBox="1"/>
          <p:nvPr/>
        </p:nvSpPr>
        <p:spPr>
          <a:xfrm>
            <a:off x="1447634" y="4018644"/>
            <a:ext cx="1301147" cy="64633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註解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EFB4A57-11AE-45CC-8529-A3CD3454076D}"/>
              </a:ext>
            </a:extLst>
          </p:cNvPr>
          <p:cNvSpPr txBox="1"/>
          <p:nvPr/>
        </p:nvSpPr>
        <p:spPr>
          <a:xfrm>
            <a:off x="2782838" y="4025941"/>
            <a:ext cx="816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比喻要靠自己不要靠別人。</a:t>
            </a:r>
          </a:p>
        </p:txBody>
      </p:sp>
      <p:pic>
        <p:nvPicPr>
          <p:cNvPr id="5" name="圖片 4">
            <a:hlinkClick r:id="rId6" action="ppaction://hlinksldjump"/>
            <a:extLst>
              <a:ext uri="{FF2B5EF4-FFF2-40B4-BE49-F238E27FC236}">
                <a16:creationId xmlns:a16="http://schemas.microsoft.com/office/drawing/2014/main" id="{76F958B4-B19C-A7E9-191D-BE704F6262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2" name="B2語文天地(二)-曲目52_3-與量詞有關的俗諺3">
            <a:hlinkClick r:id="" action="ppaction://media"/>
            <a:extLst>
              <a:ext uri="{FF2B5EF4-FFF2-40B4-BE49-F238E27FC236}">
                <a16:creationId xmlns:a16="http://schemas.microsoft.com/office/drawing/2014/main" id="{1D4DAC00-36EF-0EC1-688F-5D3FA6D6F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634" y="194928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206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>
            <a:extLst>
              <a:ext uri="{FF2B5EF4-FFF2-40B4-BE49-F238E27FC236}">
                <a16:creationId xmlns:a16="http://schemas.microsoft.com/office/drawing/2014/main" id="{D6C75DB5-FA6A-00C6-42DD-E3F93495E930}"/>
              </a:ext>
            </a:extLst>
          </p:cNvPr>
          <p:cNvSpPr/>
          <p:nvPr/>
        </p:nvSpPr>
        <p:spPr>
          <a:xfrm>
            <a:off x="9385343" y="4427193"/>
            <a:ext cx="2114903" cy="21149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5570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補充資料：四、繞口令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53292C-D009-ED34-85A9-FA3A27423A74}"/>
              </a:ext>
            </a:extLst>
          </p:cNvPr>
          <p:cNvSpPr txBox="1"/>
          <p:nvPr/>
        </p:nvSpPr>
        <p:spPr>
          <a:xfrm>
            <a:off x="1054646" y="3141762"/>
            <a:ext cx="8208911" cy="19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400" dirty="0">
                <a:latin typeface="台灣楷體" panose="02010604000101010101" pitchFamily="2" charset="-120"/>
                <a:ea typeface="台灣楷體" panose="02010604000101010101" pitchFamily="2" charset="-120"/>
              </a:rPr>
              <a:t>我有一隻狗，狗尾拖一个斗，</a:t>
            </a:r>
          </a:p>
          <a:p>
            <a:pPr>
              <a:lnSpc>
                <a:spcPct val="150000"/>
              </a:lnSpc>
            </a:pPr>
            <a:r>
              <a:rPr lang="zh-TW" altLang="en-US" sz="4400" dirty="0">
                <a:latin typeface="台灣楷體" panose="02010604000101010101" pitchFamily="2" charset="-120"/>
                <a:ea typeface="台灣楷體" panose="02010604000101010101" pitchFamily="2" charset="-120"/>
              </a:rPr>
              <a:t>毋知狗拖斗，抑是斗拖狗。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656D7FF-F94C-7568-36C9-C64A7692F904}"/>
              </a:ext>
            </a:extLst>
          </p:cNvPr>
          <p:cNvSpPr txBox="1"/>
          <p:nvPr/>
        </p:nvSpPr>
        <p:spPr>
          <a:xfrm>
            <a:off x="1198662" y="1989634"/>
            <a:ext cx="3312368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我有一隻狗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116F9DF-38B6-8F90-0C22-D59BF5682A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502" y="4293890"/>
            <a:ext cx="2824397" cy="2242210"/>
          </a:xfrm>
          <a:prstGeom prst="rect">
            <a:avLst/>
          </a:prstGeom>
        </p:spPr>
      </p:pic>
      <p:pic>
        <p:nvPicPr>
          <p:cNvPr id="5" name="圖片 4">
            <a:hlinkClick r:id="rId7" action="ppaction://hlinksldjump"/>
            <a:extLst>
              <a:ext uri="{FF2B5EF4-FFF2-40B4-BE49-F238E27FC236}">
                <a16:creationId xmlns:a16="http://schemas.microsoft.com/office/drawing/2014/main" id="{483E03A7-9368-083B-B947-EA48D2D954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2" name="B2語文天地(二)-曲目52_4-繞口令">
            <a:hlinkClick r:id="" action="ppaction://media"/>
            <a:extLst>
              <a:ext uri="{FF2B5EF4-FFF2-40B4-BE49-F238E27FC236}">
                <a16:creationId xmlns:a16="http://schemas.microsoft.com/office/drawing/2014/main" id="{BB9FC222-447F-5640-4E69-680E54683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88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375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2C5613A9-A33C-B33B-DF16-50D1A23F7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5" name="圓角矩形 3">
            <a:extLst>
              <a:ext uri="{FF2B5EF4-FFF2-40B4-BE49-F238E27FC236}">
                <a16:creationId xmlns:a16="http://schemas.microsoft.com/office/drawing/2014/main" id="{3960AE52-0235-F3BF-3D74-753F5DF1EDAB}"/>
              </a:ext>
            </a:extLst>
          </p:cNvPr>
          <p:cNvSpPr/>
          <p:nvPr/>
        </p:nvSpPr>
        <p:spPr>
          <a:xfrm>
            <a:off x="2029893" y="1189443"/>
            <a:ext cx="5555687" cy="5555687"/>
          </a:xfrm>
          <a:prstGeom prst="ellipse">
            <a:avLst/>
          </a:prstGeom>
          <a:solidFill>
            <a:schemeClr val="bg2">
              <a:lumMod val="75000"/>
              <a:alpha val="4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EF80529-E01F-F258-9CAA-FDD92028919E}"/>
              </a:ext>
            </a:extLst>
          </p:cNvPr>
          <p:cNvGrpSpPr/>
          <p:nvPr/>
        </p:nvGrpSpPr>
        <p:grpSpPr>
          <a:xfrm>
            <a:off x="6229949" y="3429794"/>
            <a:ext cx="2845513" cy="684506"/>
            <a:chOff x="5365357" y="1704884"/>
            <a:chExt cx="2845513" cy="68450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7AD510E-C727-A8D7-A047-3234A0242C4B}"/>
                </a:ext>
              </a:extLst>
            </p:cNvPr>
            <p:cNvSpPr/>
            <p:nvPr/>
          </p:nvSpPr>
          <p:spPr>
            <a:xfrm>
              <a:off x="5365357" y="1754425"/>
              <a:ext cx="2845513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圖形 8" descr="徽章 (勾號) 以實心填滿">
              <a:extLst>
                <a:ext uri="{FF2B5EF4-FFF2-40B4-BE49-F238E27FC236}">
                  <a16:creationId xmlns:a16="http://schemas.microsoft.com/office/drawing/2014/main" id="{CFBD0E98-0088-3915-5AC4-D13394E28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67024" y="1704884"/>
              <a:ext cx="684506" cy="684506"/>
            </a:xfrm>
            <a:prstGeom prst="rect">
              <a:avLst/>
            </a:prstGeom>
          </p:spPr>
        </p:pic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1ABFFCA1-F7AE-3BA5-A703-A4003E3A2657}"/>
                </a:ext>
              </a:extLst>
            </p:cNvPr>
            <p:cNvSpPr/>
            <p:nvPr/>
          </p:nvSpPr>
          <p:spPr>
            <a:xfrm rot="5400000">
              <a:off x="6474902" y="1928884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95A2453B-ED7E-9106-BEA0-D42A5E8CEB7B}"/>
                </a:ext>
              </a:extLst>
            </p:cNvPr>
            <p:cNvSpPr txBox="1"/>
            <p:nvPr/>
          </p:nvSpPr>
          <p:spPr>
            <a:xfrm>
              <a:off x="5594367" y="1754425"/>
              <a:ext cx="261650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 lvl="2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學習單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906943F6-947B-1C02-1D4A-9B1BC5D0F5C9}"/>
              </a:ext>
            </a:extLst>
          </p:cNvPr>
          <p:cNvGrpSpPr/>
          <p:nvPr/>
        </p:nvGrpSpPr>
        <p:grpSpPr>
          <a:xfrm>
            <a:off x="1558702" y="1269554"/>
            <a:ext cx="2735262" cy="1035050"/>
            <a:chOff x="630133" y="3311472"/>
            <a:chExt cx="2735262" cy="1035050"/>
          </a:xfrm>
        </p:grpSpPr>
        <p:sp>
          <p:nvSpPr>
            <p:cNvPr id="16" name="圓角矩形 4">
              <a:extLst>
                <a:ext uri="{FF2B5EF4-FFF2-40B4-BE49-F238E27FC236}">
                  <a16:creationId xmlns:a16="http://schemas.microsoft.com/office/drawing/2014/main" id="{6D1FCFAE-779A-7EB0-2561-6B576589F98E}"/>
                </a:ext>
              </a:extLst>
            </p:cNvPr>
            <p:cNvSpPr/>
            <p:nvPr/>
          </p:nvSpPr>
          <p:spPr>
            <a:xfrm>
              <a:off x="630133" y="3311472"/>
              <a:ext cx="2735262" cy="1035050"/>
            </a:xfrm>
            <a:prstGeom prst="roundRect">
              <a:avLst/>
            </a:prstGeom>
            <a:solidFill>
              <a:srgbClr val="C9CDB3"/>
            </a:solidFill>
            <a:ln w="38100">
              <a:solidFill>
                <a:srgbClr val="565A3C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TW" altLang="en-US" sz="4000" b="1" dirty="0">
                  <a:solidFill>
                    <a:srgbClr val="565A3C"/>
                  </a:solidFill>
                  <a:ea typeface="微軟正黑體" pitchFamily="34" charset="-120"/>
                </a:rPr>
                <a:t>   學習單</a:t>
              </a:r>
              <a:endParaRPr lang="zh-TW" altLang="en-US" sz="6000" b="1" dirty="0">
                <a:solidFill>
                  <a:srgbClr val="565A3C"/>
                </a:solidFill>
                <a:ea typeface="微軟正黑體" pitchFamily="34" charset="-120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038F8E4-A772-CDEA-E186-1E85219F7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9706" y="3462540"/>
              <a:ext cx="648000" cy="648000"/>
            </a:xfrm>
            <a:prstGeom prst="rect">
              <a:avLst/>
            </a:prstGeom>
          </p:spPr>
        </p:pic>
      </p:grpSp>
      <p:pic>
        <p:nvPicPr>
          <p:cNvPr id="18" name="圖形 17" descr="有筆記的鉛筆與鉛筆削鉛筆器">
            <a:extLst>
              <a:ext uri="{FF2B5EF4-FFF2-40B4-BE49-F238E27FC236}">
                <a16:creationId xmlns:a16="http://schemas.microsoft.com/office/drawing/2014/main" id="{D3A9A387-8666-652C-DC96-FD22FA09E2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83571" y="1634234"/>
            <a:ext cx="5718849" cy="57188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hlinkClick r:id="rId12"/>
            <a:extLst>
              <a:ext uri="{FF2B5EF4-FFF2-40B4-BE49-F238E27FC236}">
                <a16:creationId xmlns:a16="http://schemas.microsoft.com/office/drawing/2014/main" id="{49C5E7AD-C1E0-24B1-23CC-79356F3455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5183" y="6091425"/>
            <a:ext cx="3164098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86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6113BE6-4B12-482A-CFCF-EB3A1D4188F0}"/>
              </a:ext>
            </a:extLst>
          </p:cNvPr>
          <p:cNvSpPr txBox="1"/>
          <p:nvPr/>
        </p:nvSpPr>
        <p:spPr>
          <a:xfrm>
            <a:off x="406574" y="1877064"/>
            <a:ext cx="3604592" cy="11918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（一）量詞的運用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2B5BBF48-7F3F-2BBA-BAD1-1DE4FF53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287268"/>
              </p:ext>
            </p:extLst>
          </p:nvPr>
        </p:nvGraphicFramePr>
        <p:xfrm>
          <a:off x="406574" y="2564824"/>
          <a:ext cx="10584456" cy="403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84946661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873636302"/>
                    </a:ext>
                  </a:extLst>
                </a:gridCol>
                <a:gridCol w="6480000">
                  <a:extLst>
                    <a:ext uri="{9D8B030D-6E8A-4147-A177-3AD203B41FA5}">
                      <a16:colId xmlns:a16="http://schemas.microsoft.com/office/drawing/2014/main" val="15627775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322733941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848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粒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一粒（　球　）、兩粒（ 肉粽 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三粒（ 西瓜 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9201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隻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一隻（　　　）、兩隻（　　　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三隻（　　　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83300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塊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一塊（　　　）、兩塊（　　　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三塊（　　　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380759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2612473-1C6E-1774-ADA4-1229F2275D03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</a:p>
        </p:txBody>
      </p:sp>
      <p:pic>
        <p:nvPicPr>
          <p:cNvPr id="8" name="圖片 7">
            <a:hlinkClick r:id="rId12" action="ppaction://hlinksldjump"/>
            <a:extLst>
              <a:ext uri="{FF2B5EF4-FFF2-40B4-BE49-F238E27FC236}">
                <a16:creationId xmlns:a16="http://schemas.microsoft.com/office/drawing/2014/main" id="{8DE7CD22-1AE2-965C-D937-1FD0825CB2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046" y="4578716"/>
            <a:ext cx="648000" cy="648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F19262A-7455-66AA-17CA-851585D624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2046" y="5664032"/>
            <a:ext cx="648000" cy="64800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4DFC45C-CD8C-912F-2F25-214941259316}"/>
              </a:ext>
            </a:extLst>
          </p:cNvPr>
          <p:cNvSpPr txBox="1"/>
          <p:nvPr/>
        </p:nvSpPr>
        <p:spPr>
          <a:xfrm>
            <a:off x="406574" y="1065724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一、請寫出三種無仝款的答案。</a:t>
            </a:r>
          </a:p>
        </p:txBody>
      </p:sp>
      <p:pic>
        <p:nvPicPr>
          <p:cNvPr id="31" name="B2語文天地(二)-曲目52_5-學習單1-1">
            <a:hlinkClick r:id="" action="ppaction://media"/>
            <a:extLst>
              <a:ext uri="{FF2B5EF4-FFF2-40B4-BE49-F238E27FC236}">
                <a16:creationId xmlns:a16="http://schemas.microsoft.com/office/drawing/2014/main" id="{C3E271EA-814A-A32A-0696-46198A284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919" y="3429794"/>
            <a:ext cx="648000" cy="648000"/>
          </a:xfrm>
          <a:prstGeom prst="rect">
            <a:avLst/>
          </a:prstGeom>
        </p:spPr>
      </p:pic>
      <p:pic>
        <p:nvPicPr>
          <p:cNvPr id="32" name="B2語文天地(二)-曲目52_5-學習單1-2">
            <a:hlinkClick r:id="" action="ppaction://media"/>
            <a:extLst>
              <a:ext uri="{FF2B5EF4-FFF2-40B4-BE49-F238E27FC236}">
                <a16:creationId xmlns:a16="http://schemas.microsoft.com/office/drawing/2014/main" id="{EACA9FA6-FA10-E436-185E-C63FAC21C4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919" y="4601242"/>
            <a:ext cx="648000" cy="648000"/>
          </a:xfrm>
          <a:prstGeom prst="rect">
            <a:avLst/>
          </a:prstGeom>
        </p:spPr>
      </p:pic>
      <p:pic>
        <p:nvPicPr>
          <p:cNvPr id="33" name="B2語文天地(二)-曲目52_5-學習單1-3">
            <a:hlinkClick r:id="" action="ppaction://media"/>
            <a:extLst>
              <a:ext uri="{FF2B5EF4-FFF2-40B4-BE49-F238E27FC236}">
                <a16:creationId xmlns:a16="http://schemas.microsoft.com/office/drawing/2014/main" id="{65150BB5-861F-4D1E-AA9B-D2464E5739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919" y="5772690"/>
            <a:ext cx="648000" cy="648000"/>
          </a:xfrm>
          <a:prstGeom prst="rect">
            <a:avLst/>
          </a:prstGeom>
        </p:spPr>
      </p:pic>
      <p:pic>
        <p:nvPicPr>
          <p:cNvPr id="36" name="B2語文天地(二)-曲目52_5-學習單1">
            <a:hlinkClick r:id="" action="ppaction://media"/>
            <a:extLst>
              <a:ext uri="{FF2B5EF4-FFF2-40B4-BE49-F238E27FC236}">
                <a16:creationId xmlns:a16="http://schemas.microsoft.com/office/drawing/2014/main" id="{B11B8F3F-B5C8-C52D-ABE9-218646F6DD8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800" y="309600"/>
            <a:ext cx="648000" cy="648000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01AB70C-9542-8D45-4467-7379456EADAF}"/>
              </a:ext>
            </a:extLst>
          </p:cNvPr>
          <p:cNvGrpSpPr/>
          <p:nvPr/>
        </p:nvGrpSpPr>
        <p:grpSpPr>
          <a:xfrm>
            <a:off x="4222997" y="4295808"/>
            <a:ext cx="4500501" cy="1152128"/>
            <a:chOff x="4222997" y="4295808"/>
            <a:chExt cx="4500501" cy="1152128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C4469696-4803-4124-1BD0-1B9F0EBDB233}"/>
                </a:ext>
              </a:extLst>
            </p:cNvPr>
            <p:cNvGrpSpPr/>
            <p:nvPr/>
          </p:nvGrpSpPr>
          <p:grpSpPr>
            <a:xfrm>
              <a:off x="4222997" y="4295808"/>
              <a:ext cx="4500501" cy="1152128"/>
              <a:chOff x="3934965" y="4509914"/>
              <a:chExt cx="4500501" cy="1152128"/>
            </a:xfrm>
          </p:grpSpPr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42478392-F81B-56F6-A29A-86BB3DEA1F89}"/>
                  </a:ext>
                </a:extLst>
              </p:cNvPr>
              <p:cNvSpPr txBox="1"/>
              <p:nvPr/>
            </p:nvSpPr>
            <p:spPr>
              <a:xfrm>
                <a:off x="4227190" y="4509914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貓</a:t>
                </a:r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C382CB00-9BEE-8A89-BA6A-5D960839B3AA}"/>
                  </a:ext>
                </a:extLst>
              </p:cNvPr>
              <p:cNvSpPr txBox="1"/>
              <p:nvPr/>
            </p:nvSpPr>
            <p:spPr>
              <a:xfrm>
                <a:off x="7067314" y="4510001"/>
                <a:ext cx="1368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狗仔</a:t>
                </a:r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43B1739-B8E2-8132-DC4F-610D0AE88315}"/>
                  </a:ext>
                </a:extLst>
              </p:cNvPr>
              <p:cNvSpPr txBox="1"/>
              <p:nvPr/>
            </p:nvSpPr>
            <p:spPr>
              <a:xfrm>
                <a:off x="3934965" y="5015711"/>
                <a:ext cx="11521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蠓仔</a:t>
                </a:r>
              </a:p>
            </p:txBody>
          </p:sp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BFAB74C-80D9-3437-8729-75D0B8AC66E8}"/>
                </a:ext>
              </a:extLst>
            </p:cNvPr>
            <p:cNvSpPr txBox="1"/>
            <p:nvPr/>
          </p:nvSpPr>
          <p:spPr>
            <a:xfrm>
              <a:off x="5683297" y="4776686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猴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E22E0BD-B410-74E3-3922-74E0F3CECC98}"/>
              </a:ext>
            </a:extLst>
          </p:cNvPr>
          <p:cNvGrpSpPr/>
          <p:nvPr/>
        </p:nvGrpSpPr>
        <p:grpSpPr>
          <a:xfrm>
            <a:off x="4218062" y="5437616"/>
            <a:ext cx="4469432" cy="1162448"/>
            <a:chOff x="4218062" y="5437616"/>
            <a:chExt cx="4469432" cy="1162448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EC5C2AA-A4B3-50EF-9C4A-5A71A92DBD9F}"/>
                </a:ext>
              </a:extLst>
            </p:cNvPr>
            <p:cNvGrpSpPr/>
            <p:nvPr/>
          </p:nvGrpSpPr>
          <p:grpSpPr>
            <a:xfrm>
              <a:off x="4218062" y="5437616"/>
              <a:ext cx="4469432" cy="1162448"/>
              <a:chOff x="3930030" y="5418900"/>
              <a:chExt cx="4469432" cy="1162448"/>
            </a:xfrm>
          </p:grpSpPr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5E2C7E70-CFF0-FCD6-CAEA-FF89722E6E45}"/>
                  </a:ext>
                </a:extLst>
              </p:cNvPr>
              <p:cNvSpPr txBox="1"/>
              <p:nvPr/>
            </p:nvSpPr>
            <p:spPr>
              <a:xfrm>
                <a:off x="4227190" y="5447759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餅</a:t>
                </a: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8458BF3F-4EEC-C599-525C-DF9B17F3407D}"/>
                  </a:ext>
                </a:extLst>
              </p:cNvPr>
              <p:cNvSpPr txBox="1"/>
              <p:nvPr/>
            </p:nvSpPr>
            <p:spPr>
              <a:xfrm>
                <a:off x="7247334" y="5418900"/>
                <a:ext cx="11521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糖仔</a:t>
                </a:r>
              </a:p>
            </p:txBody>
          </p:sp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D4252471-AC3C-364C-60CC-7F32C5323127}"/>
                  </a:ext>
                </a:extLst>
              </p:cNvPr>
              <p:cNvSpPr txBox="1"/>
              <p:nvPr/>
            </p:nvSpPr>
            <p:spPr>
              <a:xfrm>
                <a:off x="3930030" y="5935017"/>
                <a:ext cx="11521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豆乾</a:t>
                </a:r>
              </a:p>
            </p:txBody>
          </p:sp>
        </p:grp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851C27D-F30D-337B-C853-877FBE3A4A8F}"/>
                </a:ext>
              </a:extLst>
            </p:cNvPr>
            <p:cNvSpPr txBox="1"/>
            <p:nvPr/>
          </p:nvSpPr>
          <p:spPr>
            <a:xfrm>
              <a:off x="5683297" y="5945610"/>
              <a:ext cx="23903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雞卵糕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8929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88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94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6113BE6-4B12-482A-CFCF-EB3A1D4188F0}"/>
              </a:ext>
            </a:extLst>
          </p:cNvPr>
          <p:cNvSpPr txBox="1"/>
          <p:nvPr/>
        </p:nvSpPr>
        <p:spPr>
          <a:xfrm>
            <a:off x="478582" y="1989634"/>
            <a:ext cx="3604592" cy="11918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（一）量詞的運用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2B5BBF48-7F3F-2BBA-BAD1-1DE4FF53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759362"/>
              </p:ext>
            </p:extLst>
          </p:nvPr>
        </p:nvGraphicFramePr>
        <p:xfrm>
          <a:off x="478582" y="2677394"/>
          <a:ext cx="10371600" cy="403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79600">
                  <a:extLst>
                    <a:ext uri="{9D8B030D-6E8A-4147-A177-3AD203B41FA5}">
                      <a16:colId xmlns:a16="http://schemas.microsoft.com/office/drawing/2014/main" val="2849466613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873636302"/>
                    </a:ext>
                  </a:extLst>
                </a:gridCol>
                <a:gridCol w="6480000">
                  <a:extLst>
                    <a:ext uri="{9D8B030D-6E8A-4147-A177-3AD203B41FA5}">
                      <a16:colId xmlns:a16="http://schemas.microsoft.com/office/drawing/2014/main" val="156277750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4129055417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848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粒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一粒（　球　）、兩粒（ 肉粽 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三粒（ 西瓜 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9201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條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一條（　　　）、兩條（　　　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三條（　　　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79443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一雙（　　　）、兩雙（　　　）</a:t>
                      </a:r>
                      <a:endParaRPr lang="en-US" altLang="zh-TW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三雙（　　　）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70935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2612473-1C6E-1774-ADA4-1229F2275D03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</a:p>
        </p:txBody>
      </p:sp>
      <p:pic>
        <p:nvPicPr>
          <p:cNvPr id="8" name="圖片 7">
            <a:hlinkClick r:id="rId10" action="ppaction://hlinksldjump"/>
            <a:extLst>
              <a:ext uri="{FF2B5EF4-FFF2-40B4-BE49-F238E27FC236}">
                <a16:creationId xmlns:a16="http://schemas.microsoft.com/office/drawing/2014/main" id="{8DE7CD22-1AE2-965C-D937-1FD0825CB2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46F349C-8B53-127E-65CB-86957BB5AE05}"/>
              </a:ext>
            </a:extLst>
          </p:cNvPr>
          <p:cNvSpPr txBox="1"/>
          <p:nvPr/>
        </p:nvSpPr>
        <p:spPr>
          <a:xfrm>
            <a:off x="406800" y="1065895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一、請寫出三種無仝款的答案。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878" y="4653930"/>
            <a:ext cx="648000" cy="64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160208B-0CA3-0F41-4717-D36328D47B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878" y="5809426"/>
            <a:ext cx="648000" cy="648000"/>
          </a:xfrm>
          <a:prstGeom prst="rect">
            <a:avLst/>
          </a:prstGeom>
        </p:spPr>
      </p:pic>
      <p:pic>
        <p:nvPicPr>
          <p:cNvPr id="31" name="B2語文天地(二)-曲目52_5-學習單1-4">
            <a:hlinkClick r:id="" action="ppaction://media"/>
            <a:extLst>
              <a:ext uri="{FF2B5EF4-FFF2-40B4-BE49-F238E27FC236}">
                <a16:creationId xmlns:a16="http://schemas.microsoft.com/office/drawing/2014/main" id="{D2352D5F-27E0-4889-13EB-FDFD645AF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9678" y="4698479"/>
            <a:ext cx="648000" cy="648000"/>
          </a:xfrm>
          <a:prstGeom prst="rect">
            <a:avLst/>
          </a:prstGeom>
        </p:spPr>
      </p:pic>
      <p:pic>
        <p:nvPicPr>
          <p:cNvPr id="32" name="B2語文天地(二)-曲目52_5-學習單1-5">
            <a:hlinkClick r:id="" action="ppaction://media"/>
            <a:extLst>
              <a:ext uri="{FF2B5EF4-FFF2-40B4-BE49-F238E27FC236}">
                <a16:creationId xmlns:a16="http://schemas.microsoft.com/office/drawing/2014/main" id="{30E932D6-348C-09CE-524D-681CC1E720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7686" y="5809426"/>
            <a:ext cx="648000" cy="648000"/>
          </a:xfrm>
          <a:prstGeom prst="rect">
            <a:avLst/>
          </a:prstGeom>
        </p:spPr>
      </p:pic>
      <p:pic>
        <p:nvPicPr>
          <p:cNvPr id="33" name="B2語文天地(二)-曲目52_5-學習單1-1">
            <a:hlinkClick r:id="" action="ppaction://media"/>
            <a:extLst>
              <a:ext uri="{FF2B5EF4-FFF2-40B4-BE49-F238E27FC236}">
                <a16:creationId xmlns:a16="http://schemas.microsoft.com/office/drawing/2014/main" id="{A96740D7-FC97-DE6B-36DA-2BF28B907E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7686" y="3567520"/>
            <a:ext cx="648000" cy="64800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45AD1954-EA56-8948-23E7-0A57CE627677}"/>
              </a:ext>
            </a:extLst>
          </p:cNvPr>
          <p:cNvGrpSpPr/>
          <p:nvPr/>
        </p:nvGrpSpPr>
        <p:grpSpPr>
          <a:xfrm>
            <a:off x="4157279" y="4402653"/>
            <a:ext cx="4454018" cy="1190677"/>
            <a:chOff x="4157279" y="4402653"/>
            <a:chExt cx="4454018" cy="1190677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D72A4B20-7350-D62B-6076-1DF43E631616}"/>
                </a:ext>
              </a:extLst>
            </p:cNvPr>
            <p:cNvGrpSpPr/>
            <p:nvPr/>
          </p:nvGrpSpPr>
          <p:grpSpPr>
            <a:xfrm>
              <a:off x="4157279" y="4402653"/>
              <a:ext cx="4454018" cy="1190677"/>
              <a:chOff x="3797239" y="4249073"/>
              <a:chExt cx="4454018" cy="1190677"/>
            </a:xfrm>
          </p:grpSpPr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5253034B-E6EE-5A84-06A4-90818806F87D}"/>
                  </a:ext>
                </a:extLst>
              </p:cNvPr>
              <p:cNvSpPr txBox="1"/>
              <p:nvPr/>
            </p:nvSpPr>
            <p:spPr>
              <a:xfrm>
                <a:off x="3797239" y="4262631"/>
                <a:ext cx="11479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番薯</a:t>
                </a:r>
              </a:p>
            </p:txBody>
          </p:sp>
          <p:sp>
            <p:nvSpPr>
              <p:cNvPr id="24" name="文字方塊 23">
                <a:extLst>
                  <a:ext uri="{FF2B5EF4-FFF2-40B4-BE49-F238E27FC236}">
                    <a16:creationId xmlns:a16="http://schemas.microsoft.com/office/drawing/2014/main" id="{A75559F8-26EC-E8EF-683C-86BC535BC2CF}"/>
                  </a:ext>
                </a:extLst>
              </p:cNvPr>
              <p:cNvSpPr txBox="1"/>
              <p:nvPr/>
            </p:nvSpPr>
            <p:spPr>
              <a:xfrm>
                <a:off x="7103321" y="4249073"/>
                <a:ext cx="11479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菜瓜</a:t>
                </a:r>
              </a:p>
            </p:txBody>
          </p:sp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7585227C-8336-8229-FCBF-531D21644F51}"/>
                  </a:ext>
                </a:extLst>
              </p:cNvPr>
              <p:cNvSpPr txBox="1"/>
              <p:nvPr/>
            </p:nvSpPr>
            <p:spPr>
              <a:xfrm>
                <a:off x="3811757" y="4793419"/>
                <a:ext cx="11479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頷巾</a:t>
                </a:r>
              </a:p>
            </p:txBody>
          </p:sp>
        </p:grp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0A49377F-00A2-5C55-74D0-AAFB31571348}"/>
                </a:ext>
              </a:extLst>
            </p:cNvPr>
            <p:cNvSpPr txBox="1"/>
            <p:nvPr/>
          </p:nvSpPr>
          <p:spPr>
            <a:xfrm>
              <a:off x="5564242" y="4869954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索仔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F693941-BF38-18DB-458E-EEF18B184D48}"/>
              </a:ext>
            </a:extLst>
          </p:cNvPr>
          <p:cNvGrpSpPr/>
          <p:nvPr/>
        </p:nvGrpSpPr>
        <p:grpSpPr>
          <a:xfrm>
            <a:off x="4171797" y="5562071"/>
            <a:ext cx="4011641" cy="1111379"/>
            <a:chOff x="4171797" y="5562071"/>
            <a:chExt cx="4011641" cy="1111379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08ACC9F4-6A7D-EF1E-2508-CFE3865E51BA}"/>
                </a:ext>
              </a:extLst>
            </p:cNvPr>
            <p:cNvGrpSpPr/>
            <p:nvPr/>
          </p:nvGrpSpPr>
          <p:grpSpPr>
            <a:xfrm>
              <a:off x="4171797" y="5562071"/>
              <a:ext cx="4011641" cy="1111379"/>
              <a:chOff x="3811757" y="5342751"/>
              <a:chExt cx="4011641" cy="1111379"/>
            </a:xfrm>
          </p:grpSpPr>
          <p:sp>
            <p:nvSpPr>
              <p:cNvPr id="27" name="文字方塊 26">
                <a:extLst>
                  <a:ext uri="{FF2B5EF4-FFF2-40B4-BE49-F238E27FC236}">
                    <a16:creationId xmlns:a16="http://schemas.microsoft.com/office/drawing/2014/main" id="{6DD08939-59BA-A29C-FECD-48D7717F8BA1}"/>
                  </a:ext>
                </a:extLst>
              </p:cNvPr>
              <p:cNvSpPr txBox="1"/>
              <p:nvPr/>
            </p:nvSpPr>
            <p:spPr>
              <a:xfrm>
                <a:off x="4155183" y="5342751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鞋</a:t>
                </a:r>
              </a:p>
            </p:txBody>
          </p:sp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1E07EFE6-3FB2-CCD5-3970-DBC4E4913C3A}"/>
                  </a:ext>
                </a:extLst>
              </p:cNvPr>
              <p:cNvSpPr txBox="1"/>
              <p:nvPr/>
            </p:nvSpPr>
            <p:spPr>
              <a:xfrm>
                <a:off x="7391350" y="5342751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箸</a:t>
                </a:r>
              </a:p>
            </p:txBody>
          </p:sp>
          <p:sp>
            <p:nvSpPr>
              <p:cNvPr id="29" name="文字方塊 28">
                <a:extLst>
                  <a:ext uri="{FF2B5EF4-FFF2-40B4-BE49-F238E27FC236}">
                    <a16:creationId xmlns:a16="http://schemas.microsoft.com/office/drawing/2014/main" id="{E6E91049-B070-B751-B8BC-0B47C3184742}"/>
                  </a:ext>
                </a:extLst>
              </p:cNvPr>
              <p:cNvSpPr txBox="1"/>
              <p:nvPr/>
            </p:nvSpPr>
            <p:spPr>
              <a:xfrm>
                <a:off x="3811757" y="5807799"/>
                <a:ext cx="11479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襪仔</a:t>
                </a:r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0EDF391C-E1A4-9900-17C6-5AF8BD4ECAB7}"/>
                </a:ext>
              </a:extLst>
            </p:cNvPr>
            <p:cNvSpPr txBox="1"/>
            <p:nvPr/>
          </p:nvSpPr>
          <p:spPr>
            <a:xfrm>
              <a:off x="5564242" y="6020024"/>
              <a:ext cx="19287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手套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63925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88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6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5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D4E7E32-099E-F6CA-B017-730B45DBC543}"/>
              </a:ext>
            </a:extLst>
          </p:cNvPr>
          <p:cNvSpPr txBox="1"/>
          <p:nvPr/>
        </p:nvSpPr>
        <p:spPr>
          <a:xfrm>
            <a:off x="406574" y="1795296"/>
            <a:ext cx="3604592" cy="11918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（二）動詞的運用</a:t>
            </a:r>
          </a:p>
          <a:p>
            <a:endParaRPr lang="zh-TW" altLang="en-US" sz="32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CF2193-E8A8-584A-B1C6-C1DE05F819E8}"/>
              </a:ext>
            </a:extLst>
          </p:cNvPr>
          <p:cNvSpPr txBox="1"/>
          <p:nvPr/>
        </p:nvSpPr>
        <p:spPr>
          <a:xfrm>
            <a:off x="406574" y="1065724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一、請寫出三種無仝款的答案。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2B5BBF48-7F3F-2BBA-BAD1-1DE4FF53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423666"/>
              </p:ext>
            </p:extLst>
          </p:nvPr>
        </p:nvGraphicFramePr>
        <p:xfrm>
          <a:off x="406574" y="2483056"/>
          <a:ext cx="10584000" cy="403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2849466613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873636302"/>
                    </a:ext>
                  </a:extLst>
                </a:gridCol>
                <a:gridCol w="6480000">
                  <a:extLst>
                    <a:ext uri="{9D8B030D-6E8A-4147-A177-3AD203B41FA5}">
                      <a16:colId xmlns:a16="http://schemas.microsoft.com/office/drawing/2014/main" val="156277750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42632503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動詞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848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踢　）球、（　拍　）球（　耍　）球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9201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茶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　　）茶、（　　　）茶（　　　）茶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83300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2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魚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　　）魚、（　　　）魚（　　　）魚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380759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594BFB7-88B7-B91C-6AA2-DD0A1A220B09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</a:p>
        </p:txBody>
      </p:sp>
      <p:pic>
        <p:nvPicPr>
          <p:cNvPr id="19" name="圖片 18">
            <a:hlinkClick r:id="rId10" action="ppaction://hlinksldjump"/>
            <a:extLst>
              <a:ext uri="{FF2B5EF4-FFF2-40B4-BE49-F238E27FC236}">
                <a16:creationId xmlns:a16="http://schemas.microsoft.com/office/drawing/2014/main" id="{DBF090C9-4FBF-55E5-2A79-177C43177C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545" y="4473039"/>
            <a:ext cx="648000" cy="648000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5F009DF2-3D12-ACFB-1EAC-058A18857C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545" y="5625978"/>
            <a:ext cx="648000" cy="648000"/>
          </a:xfrm>
          <a:prstGeom prst="rect">
            <a:avLst/>
          </a:prstGeom>
        </p:spPr>
      </p:pic>
      <p:pic>
        <p:nvPicPr>
          <p:cNvPr id="30" name="B2語文天地(二)-曲目52_5-學習單1-7">
            <a:hlinkClick r:id="" action="ppaction://media"/>
            <a:extLst>
              <a:ext uri="{FF2B5EF4-FFF2-40B4-BE49-F238E27FC236}">
                <a16:creationId xmlns:a16="http://schemas.microsoft.com/office/drawing/2014/main" id="{1A6E1593-6FDB-8611-8E19-A34715038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656" y="4510174"/>
            <a:ext cx="648000" cy="648000"/>
          </a:xfrm>
          <a:prstGeom prst="rect">
            <a:avLst/>
          </a:prstGeom>
        </p:spPr>
      </p:pic>
      <p:pic>
        <p:nvPicPr>
          <p:cNvPr id="31" name="B2語文天地(二)-曲目52_5-學習單1-8">
            <a:hlinkClick r:id="" action="ppaction://media"/>
            <a:extLst>
              <a:ext uri="{FF2B5EF4-FFF2-40B4-BE49-F238E27FC236}">
                <a16:creationId xmlns:a16="http://schemas.microsoft.com/office/drawing/2014/main" id="{20E51835-2F3A-DA65-B913-D28B4A7845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2250" y="5625978"/>
            <a:ext cx="648000" cy="648000"/>
          </a:xfrm>
          <a:prstGeom prst="rect">
            <a:avLst/>
          </a:prstGeom>
        </p:spPr>
      </p:pic>
      <p:pic>
        <p:nvPicPr>
          <p:cNvPr id="34" name="B2語文天地(二)-曲目52_5-學習單1-6">
            <a:hlinkClick r:id="" action="ppaction://media"/>
            <a:extLst>
              <a:ext uri="{FF2B5EF4-FFF2-40B4-BE49-F238E27FC236}">
                <a16:creationId xmlns:a16="http://schemas.microsoft.com/office/drawing/2014/main" id="{9E98C30D-9715-5C65-6DD2-13DF531877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9622" y="3394370"/>
            <a:ext cx="648000" cy="64800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35CC9290-46D3-F61A-9F65-E724844B833B}"/>
              </a:ext>
            </a:extLst>
          </p:cNvPr>
          <p:cNvGrpSpPr/>
          <p:nvPr/>
        </p:nvGrpSpPr>
        <p:grpSpPr>
          <a:xfrm>
            <a:off x="3790950" y="4149874"/>
            <a:ext cx="4537229" cy="1184151"/>
            <a:chOff x="3790950" y="4149874"/>
            <a:chExt cx="4537229" cy="1184151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48737E7-D80A-6054-2C39-921D3D7086EF}"/>
                </a:ext>
              </a:extLst>
            </p:cNvPr>
            <p:cNvGrpSpPr/>
            <p:nvPr/>
          </p:nvGrpSpPr>
          <p:grpSpPr>
            <a:xfrm>
              <a:off x="3790950" y="4149874"/>
              <a:ext cx="3276364" cy="1168017"/>
              <a:chOff x="3790950" y="4149874"/>
              <a:chExt cx="3276364" cy="1168017"/>
            </a:xfrm>
          </p:grpSpPr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7DE5974-FB8E-7E57-9F91-A2E5F6F5F941}"/>
                  </a:ext>
                </a:extLst>
              </p:cNvPr>
              <p:cNvSpPr txBox="1"/>
              <p:nvPr/>
            </p:nvSpPr>
            <p:spPr>
              <a:xfrm>
                <a:off x="3790950" y="4149874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泡</a:t>
                </a:r>
              </a:p>
            </p:txBody>
          </p:sp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BC5334E-C284-0E79-56A6-9904BC253F47}"/>
                  </a:ext>
                </a:extLst>
              </p:cNvPr>
              <p:cNvSpPr txBox="1"/>
              <p:nvPr/>
            </p:nvSpPr>
            <p:spPr>
              <a:xfrm>
                <a:off x="6635266" y="4149874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啉</a:t>
                </a:r>
              </a:p>
            </p:txBody>
          </p:sp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DC03B56-2FAB-7880-C92D-BD416448ECA4}"/>
                  </a:ext>
                </a:extLst>
              </p:cNvPr>
              <p:cNvSpPr txBox="1"/>
              <p:nvPr/>
            </p:nvSpPr>
            <p:spPr>
              <a:xfrm>
                <a:off x="3790950" y="4671560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捀</a:t>
                </a:r>
              </a:p>
            </p:txBody>
          </p:sp>
        </p:grp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9AD97A09-F834-156C-94B5-AE054DE8547A}"/>
                </a:ext>
              </a:extLst>
            </p:cNvPr>
            <p:cNvSpPr txBox="1"/>
            <p:nvPr/>
          </p:nvSpPr>
          <p:spPr>
            <a:xfrm>
              <a:off x="5375126" y="4687694"/>
              <a:ext cx="29530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燃，</a:t>
              </a:r>
              <a:r>
                <a:rPr lang="en-US" altLang="zh-TW" sz="3600" dirty="0" err="1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hiânn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414C2C0-A3C1-0210-C7B6-CF48C899B48C}"/>
              </a:ext>
            </a:extLst>
          </p:cNvPr>
          <p:cNvGrpSpPr/>
          <p:nvPr/>
        </p:nvGrpSpPr>
        <p:grpSpPr>
          <a:xfrm>
            <a:off x="3790950" y="5302002"/>
            <a:ext cx="3271879" cy="1191520"/>
            <a:chOff x="3790950" y="5302002"/>
            <a:chExt cx="3271879" cy="1191520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328AC8D-3223-3337-982F-3540B70F0261}"/>
                </a:ext>
              </a:extLst>
            </p:cNvPr>
            <p:cNvGrpSpPr/>
            <p:nvPr/>
          </p:nvGrpSpPr>
          <p:grpSpPr>
            <a:xfrm>
              <a:off x="3790950" y="5302002"/>
              <a:ext cx="3271879" cy="1183906"/>
              <a:chOff x="3790950" y="5302002"/>
              <a:chExt cx="3271879" cy="1183906"/>
            </a:xfrm>
          </p:grpSpPr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F9A6A2B-7455-ADBF-56F0-E341720A0363}"/>
                  </a:ext>
                </a:extLst>
              </p:cNvPr>
              <p:cNvSpPr txBox="1"/>
              <p:nvPr/>
            </p:nvSpPr>
            <p:spPr>
              <a:xfrm>
                <a:off x="3790950" y="5302002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釣</a:t>
                </a:r>
              </a:p>
            </p:txBody>
          </p:sp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78598942-F69B-8C76-BDF8-C7C8D1300176}"/>
                  </a:ext>
                </a:extLst>
              </p:cNvPr>
              <p:cNvSpPr txBox="1"/>
              <p:nvPr/>
            </p:nvSpPr>
            <p:spPr>
              <a:xfrm>
                <a:off x="6630781" y="5302002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掠</a:t>
                </a:r>
              </a:p>
            </p:txBody>
          </p:sp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43A31D3B-89D2-0805-8F67-FEF5C23BFC98}"/>
                  </a:ext>
                </a:extLst>
              </p:cNvPr>
              <p:cNvSpPr txBox="1"/>
              <p:nvPr/>
            </p:nvSpPr>
            <p:spPr>
              <a:xfrm>
                <a:off x="3790950" y="5839577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煎</a:t>
                </a:r>
              </a:p>
            </p:txBody>
          </p:sp>
        </p:grp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CA895285-A9EC-6160-4ED3-538FBDA61A04}"/>
                </a:ext>
              </a:extLst>
            </p:cNvPr>
            <p:cNvSpPr txBox="1"/>
            <p:nvPr/>
          </p:nvSpPr>
          <p:spPr>
            <a:xfrm>
              <a:off x="5375126" y="5847191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食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5558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1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989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4D4E7E32-099E-F6CA-B017-730B45DBC543}"/>
              </a:ext>
            </a:extLst>
          </p:cNvPr>
          <p:cNvSpPr txBox="1"/>
          <p:nvPr/>
        </p:nvSpPr>
        <p:spPr>
          <a:xfrm>
            <a:off x="406574" y="1795296"/>
            <a:ext cx="3604592" cy="119181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（二）動詞的運用</a:t>
            </a:r>
          </a:p>
          <a:p>
            <a:endParaRPr lang="zh-TW" altLang="en-US" sz="32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CF2193-E8A8-584A-B1C6-C1DE05F819E8}"/>
              </a:ext>
            </a:extLst>
          </p:cNvPr>
          <p:cNvSpPr txBox="1"/>
          <p:nvPr/>
        </p:nvSpPr>
        <p:spPr>
          <a:xfrm>
            <a:off x="406574" y="1065724"/>
            <a:ext cx="9937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一、請寫出三種無仝款的答案。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2B5BBF48-7F3F-2BBA-BAD1-1DE4FF535E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082078"/>
              </p:ext>
            </p:extLst>
          </p:nvPr>
        </p:nvGraphicFramePr>
        <p:xfrm>
          <a:off x="406574" y="2483056"/>
          <a:ext cx="10728000" cy="40351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2849466613"/>
                    </a:ext>
                  </a:extLst>
                </a:gridCol>
                <a:gridCol w="1872000">
                  <a:extLst>
                    <a:ext uri="{9D8B030D-6E8A-4147-A177-3AD203B41FA5}">
                      <a16:colId xmlns:a16="http://schemas.microsoft.com/office/drawing/2014/main" val="2873636302"/>
                    </a:ext>
                  </a:extLst>
                </a:gridCol>
                <a:gridCol w="6480000">
                  <a:extLst>
                    <a:ext uri="{9D8B030D-6E8A-4147-A177-3AD203B41FA5}">
                      <a16:colId xmlns:a16="http://schemas.microsoft.com/office/drawing/2014/main" val="1562777503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42632503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名詞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b="1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動詞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2848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zh-TW" altLang="en-US" sz="3200" kern="1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踢　）球、（　拍　）球（　耍　）球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92018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3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花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　　）花、（　　　）花（　　　）花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079443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0" algn="ctr" defTabSz="1088364" rtl="0" eaLnBrk="1" latinLnBrk="0" hangingPunct="1"/>
                      <a:r>
                        <a:rPr lang="en-US" altLang="zh-TW" sz="3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台灣楷體" panose="02010604000101010101" pitchFamily="2" charset="-120"/>
                          <a:cs typeface="Times New Roman" panose="02020603050405020304" pitchFamily="18" charset="0"/>
                        </a:rPr>
                        <a:t>4</a:t>
                      </a:r>
                      <a:endParaRPr lang="zh-TW" altLang="en-US" sz="3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台灣楷體" panose="02010604000101010101" pitchFamily="2" charset="-12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塗豆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（　　　）塗豆、（　　　）塗豆（　　　）塗豆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zh-TW" altLang="en-US" sz="3200" dirty="0">
                        <a:solidFill>
                          <a:schemeClr val="tx1"/>
                        </a:solidFill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70935"/>
                  </a:ext>
                </a:extLst>
              </a:tr>
            </a:tbl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E594BFB7-88B7-B91C-6AA2-DD0A1A220B09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</a:p>
        </p:txBody>
      </p:sp>
      <p:pic>
        <p:nvPicPr>
          <p:cNvPr id="19" name="圖片 18">
            <a:hlinkClick r:id="rId10" action="ppaction://hlinksldjump"/>
            <a:extLst>
              <a:ext uri="{FF2B5EF4-FFF2-40B4-BE49-F238E27FC236}">
                <a16:creationId xmlns:a16="http://schemas.microsoft.com/office/drawing/2014/main" id="{DBF090C9-4FBF-55E5-2A79-177C43177C9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493" y="5666848"/>
            <a:ext cx="648000" cy="648000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84CC2AF-1105-9839-CE27-14E06F52A3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493" y="4474153"/>
            <a:ext cx="648000" cy="648000"/>
          </a:xfrm>
          <a:prstGeom prst="rect">
            <a:avLst/>
          </a:prstGeom>
        </p:spPr>
      </p:pic>
      <p:pic>
        <p:nvPicPr>
          <p:cNvPr id="30" name="B2語文天地(二)-曲目52_5-學習單1-9">
            <a:hlinkClick r:id="" action="ppaction://media"/>
            <a:extLst>
              <a:ext uri="{FF2B5EF4-FFF2-40B4-BE49-F238E27FC236}">
                <a16:creationId xmlns:a16="http://schemas.microsoft.com/office/drawing/2014/main" id="{7DF9BF2F-0446-4A1B-2CD8-55356149F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6120" y="4479651"/>
            <a:ext cx="648000" cy="648000"/>
          </a:xfrm>
          <a:prstGeom prst="rect">
            <a:avLst/>
          </a:prstGeom>
        </p:spPr>
      </p:pic>
      <p:pic>
        <p:nvPicPr>
          <p:cNvPr id="31" name="B2語文天地(二)-曲目52_5-學習單1-10">
            <a:hlinkClick r:id="" action="ppaction://media"/>
            <a:extLst>
              <a:ext uri="{FF2B5EF4-FFF2-40B4-BE49-F238E27FC236}">
                <a16:creationId xmlns:a16="http://schemas.microsoft.com/office/drawing/2014/main" id="{74FB5F46-005C-A7DB-9760-F1098D1389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6120" y="5666848"/>
            <a:ext cx="648000" cy="648000"/>
          </a:xfrm>
          <a:prstGeom prst="rect">
            <a:avLst/>
          </a:prstGeom>
        </p:spPr>
      </p:pic>
      <p:pic>
        <p:nvPicPr>
          <p:cNvPr id="32" name="B2語文天地(二)-曲目52_5-學習單1-6">
            <a:hlinkClick r:id="" action="ppaction://media"/>
            <a:extLst>
              <a:ext uri="{FF2B5EF4-FFF2-40B4-BE49-F238E27FC236}">
                <a16:creationId xmlns:a16="http://schemas.microsoft.com/office/drawing/2014/main" id="{0C9FE207-20C9-C934-23C2-6513195035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6120" y="3360878"/>
            <a:ext cx="648000" cy="648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F3B5BCEB-BD00-0368-CD79-F5376935793E}"/>
              </a:ext>
            </a:extLst>
          </p:cNvPr>
          <p:cNvGrpSpPr/>
          <p:nvPr/>
        </p:nvGrpSpPr>
        <p:grpSpPr>
          <a:xfrm>
            <a:off x="3939158" y="4149874"/>
            <a:ext cx="3276364" cy="1210420"/>
            <a:chOff x="3939158" y="4149874"/>
            <a:chExt cx="3276364" cy="1210420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7F18CBF1-97A4-C2CC-706F-8D7C27D3C04F}"/>
                </a:ext>
              </a:extLst>
            </p:cNvPr>
            <p:cNvGrpSpPr/>
            <p:nvPr/>
          </p:nvGrpSpPr>
          <p:grpSpPr>
            <a:xfrm>
              <a:off x="3939158" y="4149874"/>
              <a:ext cx="3276364" cy="1210420"/>
              <a:chOff x="3790950" y="4149874"/>
              <a:chExt cx="3276364" cy="1210420"/>
            </a:xfrm>
          </p:grpSpPr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15B46C7F-6C78-F521-E6E8-E4E56489B09E}"/>
                  </a:ext>
                </a:extLst>
              </p:cNvPr>
              <p:cNvSpPr txBox="1"/>
              <p:nvPr/>
            </p:nvSpPr>
            <p:spPr>
              <a:xfrm>
                <a:off x="3790950" y="4149874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種</a:t>
                </a:r>
              </a:p>
            </p:txBody>
          </p:sp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99F9910F-7B5E-B2E8-3F67-73E5E505D8E0}"/>
                  </a:ext>
                </a:extLst>
              </p:cNvPr>
              <p:cNvSpPr txBox="1"/>
              <p:nvPr/>
            </p:nvSpPr>
            <p:spPr>
              <a:xfrm>
                <a:off x="6635266" y="4149874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沃</a:t>
                </a:r>
              </a:p>
            </p:txBody>
          </p:sp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75199527-1269-5AE6-DC58-F659B83F673D}"/>
                  </a:ext>
                </a:extLst>
              </p:cNvPr>
              <p:cNvSpPr txBox="1"/>
              <p:nvPr/>
            </p:nvSpPr>
            <p:spPr>
              <a:xfrm>
                <a:off x="3790950" y="4713963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看</a:t>
                </a:r>
              </a:p>
            </p:txBody>
          </p:sp>
        </p:grp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334117D-CBB7-3316-36CE-D161200B5768}"/>
                </a:ext>
              </a:extLst>
            </p:cNvPr>
            <p:cNvSpPr txBox="1"/>
            <p:nvPr/>
          </p:nvSpPr>
          <p:spPr>
            <a:xfrm>
              <a:off x="5518417" y="4687694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挽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763CEBD-0CB8-D837-D5AE-71BEE979912C}"/>
              </a:ext>
            </a:extLst>
          </p:cNvPr>
          <p:cNvGrpSpPr/>
          <p:nvPr/>
        </p:nvGrpSpPr>
        <p:grpSpPr>
          <a:xfrm>
            <a:off x="3939158" y="5375751"/>
            <a:ext cx="3740224" cy="1160751"/>
            <a:chOff x="3939158" y="5375751"/>
            <a:chExt cx="3740224" cy="1160751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01D3321B-9552-40B2-F80B-004D4517D0A9}"/>
                </a:ext>
              </a:extLst>
            </p:cNvPr>
            <p:cNvGrpSpPr/>
            <p:nvPr/>
          </p:nvGrpSpPr>
          <p:grpSpPr>
            <a:xfrm>
              <a:off x="3939158" y="5375751"/>
              <a:ext cx="3740224" cy="1160751"/>
              <a:chOff x="3790950" y="5375751"/>
              <a:chExt cx="3740224" cy="1160751"/>
            </a:xfrm>
          </p:grpSpPr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B70FE2B7-3AAC-E844-02AE-78CD47A557F1}"/>
                  </a:ext>
                </a:extLst>
              </p:cNvPr>
              <p:cNvSpPr txBox="1"/>
              <p:nvPr/>
            </p:nvSpPr>
            <p:spPr>
              <a:xfrm>
                <a:off x="3790950" y="5375751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哺</a:t>
                </a:r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0D947518-2EBF-3F84-BC86-5F175E52A688}"/>
                  </a:ext>
                </a:extLst>
              </p:cNvPr>
              <p:cNvSpPr txBox="1"/>
              <p:nvPr/>
            </p:nvSpPr>
            <p:spPr>
              <a:xfrm>
                <a:off x="7099126" y="5375751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揀</a:t>
                </a:r>
              </a:p>
            </p:txBody>
          </p:sp>
          <p:sp>
            <p:nvSpPr>
              <p:cNvPr id="22" name="文字方塊 21">
                <a:extLst>
                  <a:ext uri="{FF2B5EF4-FFF2-40B4-BE49-F238E27FC236}">
                    <a16:creationId xmlns:a16="http://schemas.microsoft.com/office/drawing/2014/main" id="{BD0200ED-3739-9143-8555-BBADB8FDC8BE}"/>
                  </a:ext>
                </a:extLst>
              </p:cNvPr>
              <p:cNvSpPr txBox="1"/>
              <p:nvPr/>
            </p:nvSpPr>
            <p:spPr>
              <a:xfrm>
                <a:off x="3790950" y="5890171"/>
                <a:ext cx="4320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3600" dirty="0">
                    <a:solidFill>
                      <a:srgbClr val="FF0000"/>
                    </a:solidFill>
                    <a:latin typeface="台灣楷體" panose="02010604000101010101" pitchFamily="2" charset="-120"/>
                    <a:ea typeface="台灣楷體" panose="02010604000101010101" pitchFamily="2" charset="-120"/>
                  </a:rPr>
                  <a:t>炒</a:t>
                </a:r>
              </a:p>
            </p:txBody>
          </p:sp>
        </p:grpSp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3A649618-7037-1DC3-DBDD-AAC2EC857A75}"/>
                </a:ext>
              </a:extLst>
            </p:cNvPr>
            <p:cNvSpPr txBox="1"/>
            <p:nvPr/>
          </p:nvSpPr>
          <p:spPr>
            <a:xfrm>
              <a:off x="5986831" y="581669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（</a:t>
              </a:r>
              <a:r>
                <a:rPr lang="zh-TW" altLang="en-US" sz="36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買</a:t>
              </a:r>
              <a:r>
                <a:rPr lang="zh-TW" altLang="en-US" sz="3200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）</a:t>
              </a:r>
              <a:endParaRPr lang="zh-TW" altLang="en-US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2336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1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4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C7F1E064-0A92-DCB3-7D8B-3C124C6D4301}"/>
              </a:ext>
            </a:extLst>
          </p:cNvPr>
          <p:cNvSpPr/>
          <p:nvPr/>
        </p:nvSpPr>
        <p:spPr>
          <a:xfrm>
            <a:off x="406572" y="2681273"/>
            <a:ext cx="11593289" cy="3808463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accent6"/>
              </a:solidFill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D589229B-8EFD-1680-1E86-DB7B6B2EEDA1}"/>
              </a:ext>
            </a:extLst>
          </p:cNvPr>
          <p:cNvSpPr/>
          <p:nvPr/>
        </p:nvSpPr>
        <p:spPr>
          <a:xfrm>
            <a:off x="550590" y="1795394"/>
            <a:ext cx="5328592" cy="7078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    棟  塊  枝  台  隻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CF2193-E8A8-584A-B1C6-C1DE05F819E8}"/>
              </a:ext>
            </a:extLst>
          </p:cNvPr>
          <p:cNvSpPr txBox="1"/>
          <p:nvPr/>
        </p:nvSpPr>
        <p:spPr>
          <a:xfrm>
            <a:off x="406573" y="909514"/>
            <a:ext cx="1144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二、塌空測驗：唸看覓，請共適當的答案寫入去。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62A924E-D6E2-5791-6797-635AC0448F66}"/>
              </a:ext>
            </a:extLst>
          </p:cNvPr>
          <p:cNvSpPr/>
          <p:nvPr/>
        </p:nvSpPr>
        <p:spPr>
          <a:xfrm>
            <a:off x="550590" y="1795394"/>
            <a:ext cx="1080120" cy="7078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量詞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28401F1C-8873-0C66-E1DB-27DD41D25053}"/>
              </a:ext>
            </a:extLst>
          </p:cNvPr>
          <p:cNvSpPr/>
          <p:nvPr/>
        </p:nvSpPr>
        <p:spPr>
          <a:xfrm>
            <a:off x="6311233" y="1795394"/>
            <a:ext cx="5328592" cy="70788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    走  行  食  搝　講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1202FEC7-3280-7BC7-90DB-64DA91FBF788}"/>
              </a:ext>
            </a:extLst>
          </p:cNvPr>
          <p:cNvSpPr/>
          <p:nvPr/>
        </p:nvSpPr>
        <p:spPr>
          <a:xfrm>
            <a:off x="6311232" y="1795394"/>
            <a:ext cx="1080120" cy="70788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動詞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48AA1B0-7596-B393-E2F4-E67384BDD430}"/>
              </a:ext>
            </a:extLst>
          </p:cNvPr>
          <p:cNvSpPr txBox="1"/>
          <p:nvPr/>
        </p:nvSpPr>
        <p:spPr>
          <a:xfrm>
            <a:off x="544909" y="2618355"/>
            <a:ext cx="11094915" cy="387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阿忠佮阿文去參加歕雞胿比賽，阿忠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(1)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：「我足好額，我有二十間航空公司、四十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(2)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船、六十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(3)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遊覽車、八十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(4)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別莊，閣有一百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(5)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地！」評審對阿忠的表現攏真呵咾。紲落換阿文，伊慢慢仔</a:t>
            </a:r>
            <a:r>
              <a:rPr lang="en-US" altLang="zh-TW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(6)</a:t>
            </a:r>
            <a:r>
              <a:rPr lang="zh-TW" altLang="en-US" sz="3200" b="1" u="heavy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上台，干焦講一句：「我是阿忠的頭家。」比賽結束矣，最後是阿文得著冠軍。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C7A243A-C124-BE6D-8915-BF0CA28E2C57}"/>
              </a:ext>
            </a:extLst>
          </p:cNvPr>
          <p:cNvGrpSpPr/>
          <p:nvPr/>
        </p:nvGrpSpPr>
        <p:grpSpPr>
          <a:xfrm>
            <a:off x="2998856" y="2613513"/>
            <a:ext cx="6912774" cy="2522234"/>
            <a:chOff x="2998856" y="2850035"/>
            <a:chExt cx="6912774" cy="2522234"/>
          </a:xfrm>
        </p:grpSpPr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3640DF4E-3243-9AD2-FFDA-8A48321CBFB5}"/>
                </a:ext>
              </a:extLst>
            </p:cNvPr>
            <p:cNvSpPr txBox="1"/>
            <p:nvPr/>
          </p:nvSpPr>
          <p:spPr>
            <a:xfrm>
              <a:off x="7823398" y="2850035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講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22D7FE37-9FE3-81EF-882B-E5CE9B1C6C82}"/>
                </a:ext>
              </a:extLst>
            </p:cNvPr>
            <p:cNvSpPr txBox="1"/>
            <p:nvPr/>
          </p:nvSpPr>
          <p:spPr>
            <a:xfrm>
              <a:off x="6239224" y="347897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隻</a:t>
              </a: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342DC276-1103-9675-8560-9FEC423EBADC}"/>
                </a:ext>
              </a:extLst>
            </p:cNvPr>
            <p:cNvSpPr txBox="1"/>
            <p:nvPr/>
          </p:nvSpPr>
          <p:spPr>
            <a:xfrm>
              <a:off x="9479582" y="3478979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台</a:t>
              </a: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B4E63251-D4C2-52F7-BF9E-EA887A308F49}"/>
                </a:ext>
              </a:extLst>
            </p:cNvPr>
            <p:cNvSpPr txBox="1"/>
            <p:nvPr/>
          </p:nvSpPr>
          <p:spPr>
            <a:xfrm>
              <a:off x="2998856" y="4087630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棟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8A16722-3D7F-E508-7D10-D89AD1313B31}"/>
                </a:ext>
              </a:extLst>
            </p:cNvPr>
            <p:cNvSpPr txBox="1"/>
            <p:nvPr/>
          </p:nvSpPr>
          <p:spPr>
            <a:xfrm>
              <a:off x="7535360" y="4087630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塊</a:t>
              </a: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660F90C3-439B-8FFC-050A-D98B25773018}"/>
                </a:ext>
              </a:extLst>
            </p:cNvPr>
            <p:cNvSpPr txBox="1"/>
            <p:nvPr/>
          </p:nvSpPr>
          <p:spPr>
            <a:xfrm>
              <a:off x="9047534" y="4725938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b="1" dirty="0">
                  <a:solidFill>
                    <a:srgbClr val="FF0000"/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行</a:t>
              </a: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02E210-A67C-31D8-385C-AE3E319E4D4B}"/>
              </a:ext>
            </a:extLst>
          </p:cNvPr>
          <p:cNvSpPr txBox="1"/>
          <p:nvPr/>
        </p:nvSpPr>
        <p:spPr>
          <a:xfrm>
            <a:off x="900000" y="335191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學習單</a:t>
            </a:r>
          </a:p>
        </p:txBody>
      </p:sp>
      <p:pic>
        <p:nvPicPr>
          <p:cNvPr id="11" name="圖片 10">
            <a:hlinkClick r:id="rId8" action="ppaction://hlinksldjump"/>
            <a:extLst>
              <a:ext uri="{FF2B5EF4-FFF2-40B4-BE49-F238E27FC236}">
                <a16:creationId xmlns:a16="http://schemas.microsoft.com/office/drawing/2014/main" id="{363399C1-DA3F-4B9D-11AC-0ED37E2A84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pic>
        <p:nvPicPr>
          <p:cNvPr id="2" name="B2語文天地(二)-曲目52_5-學習單2">
            <a:hlinkClick r:id="" action="ppaction://media"/>
            <a:extLst>
              <a:ext uri="{FF2B5EF4-FFF2-40B4-BE49-F238E27FC236}">
                <a16:creationId xmlns:a16="http://schemas.microsoft.com/office/drawing/2014/main" id="{5C3A57A4-6781-6F18-1C86-BC1A4629F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800" y="309600"/>
            <a:ext cx="648000" cy="6480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D57A763B-7D60-070A-D4D3-9602FAA99E19}"/>
              </a:ext>
            </a:extLst>
          </p:cNvPr>
          <p:cNvSpPr/>
          <p:nvPr/>
        </p:nvSpPr>
        <p:spPr>
          <a:xfrm>
            <a:off x="6409171" y="6050764"/>
            <a:ext cx="5112568" cy="739286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536A181B-F3C3-2E71-2717-12BA2F795608}"/>
              </a:ext>
            </a:extLst>
          </p:cNvPr>
          <p:cNvSpPr txBox="1"/>
          <p:nvPr/>
        </p:nvSpPr>
        <p:spPr>
          <a:xfrm>
            <a:off x="6553057" y="6128019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解答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93E2EF7-A3DA-3D1E-F205-B4FEA3603C65}"/>
              </a:ext>
            </a:extLst>
          </p:cNvPr>
          <p:cNvSpPr txBox="1"/>
          <p:nvPr/>
        </p:nvSpPr>
        <p:spPr>
          <a:xfrm>
            <a:off x="8615486" y="612801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解答音檔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8460" y="6096406"/>
            <a:ext cx="648000" cy="648000"/>
          </a:xfrm>
          <a:prstGeom prst="rect">
            <a:avLst/>
          </a:prstGeom>
        </p:spPr>
      </p:pic>
      <p:pic>
        <p:nvPicPr>
          <p:cNvPr id="18" name="B2語文天地(二)-曲目52_5-學習單2A">
            <a:hlinkClick r:id="" action="ppaction://media"/>
            <a:extLst>
              <a:ext uri="{FF2B5EF4-FFF2-40B4-BE49-F238E27FC236}">
                <a16:creationId xmlns:a16="http://schemas.microsoft.com/office/drawing/2014/main" id="{9B78AAA5-279E-4232-9BD1-4DDB0A95A6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671" y="609640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5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71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1515D200-E0DA-A0C8-49BF-DEEC83B5E9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56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334503"/>
              </p:ext>
            </p:extLst>
          </p:nvPr>
        </p:nvGraphicFramePr>
        <p:xfrm>
          <a:off x="766612" y="2925738"/>
          <a:ext cx="9289034" cy="1920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kuānn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計算成串的東西。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一大捾的荔枝</a:t>
                      </a:r>
                      <a:r>
                        <a:rPr lang="zh-TW" altLang="en-US" sz="3200" b="0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（一大串的荔枝）</a:t>
                      </a: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28923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捾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(01)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468260"/>
              </p:ext>
            </p:extLst>
          </p:nvPr>
        </p:nvGraphicFramePr>
        <p:xfrm>
          <a:off x="766612" y="2925738"/>
          <a:ext cx="9289034" cy="1920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s£g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計算蒸籠層數的單位。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一床包仔</a:t>
                      </a:r>
                      <a:r>
                        <a:rPr lang="zh-TW" altLang="en-US" sz="3200" b="0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（一籠包子）</a:t>
                      </a: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28923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床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(02)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554192"/>
              </p:ext>
            </p:extLst>
          </p:nvPr>
        </p:nvGraphicFramePr>
        <p:xfrm>
          <a:off x="766612" y="2925738"/>
          <a:ext cx="9289034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jí</a:t>
                      </a:r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lí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計算香蕉的單位，等同於「根」。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子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(03)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046399"/>
              </p:ext>
            </p:extLst>
          </p:nvPr>
        </p:nvGraphicFramePr>
        <p:xfrm>
          <a:off x="766612" y="2925738"/>
          <a:ext cx="9289034" cy="1920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pî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計算成串物品的單位。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兩枇烏魚子</a:t>
                      </a:r>
                      <a:r>
                        <a:rPr lang="zh-TW" altLang="en-US" sz="3200" b="0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（兩副烏魚子）</a:t>
                      </a: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28923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枇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(04)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5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911133"/>
              </p:ext>
            </p:extLst>
          </p:nvPr>
        </p:nvGraphicFramePr>
        <p:xfrm>
          <a:off x="766612" y="2925738"/>
          <a:ext cx="9289034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計算弧形東西的單位。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弓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(05)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32751"/>
              </p:ext>
            </p:extLst>
          </p:nvPr>
        </p:nvGraphicFramePr>
        <p:xfrm>
          <a:off x="766612" y="2925738"/>
          <a:ext cx="9289034" cy="1920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計算杯數的單位。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燒茶來一甌</a:t>
                      </a:r>
                      <a:r>
                        <a:rPr lang="zh-TW" altLang="en-US" sz="3200" b="0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（熱茶來一杯）</a:t>
                      </a: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28923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甌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(06)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A0C72A3C-E46C-4481-0398-53262A7601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5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01434"/>
              </p:ext>
            </p:extLst>
          </p:nvPr>
        </p:nvGraphicFramePr>
        <p:xfrm>
          <a:off x="766612" y="2925738"/>
          <a:ext cx="9289034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sìnn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計算門窗的單位。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扇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(07)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F678FD1E-81DB-BEBC-8392-82817B291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A20D25C-23A1-EFF1-6194-AF9EEB2FA447}"/>
              </a:ext>
            </a:extLst>
          </p:cNvPr>
          <p:cNvSpPr/>
          <p:nvPr/>
        </p:nvSpPr>
        <p:spPr>
          <a:xfrm>
            <a:off x="726807" y="1917626"/>
            <a:ext cx="2448272" cy="864096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台灣楷體" panose="02010604000101010101" pitchFamily="2" charset="-120"/>
                <a:ea typeface="台灣楷體" panose="02010604000101010101" pitchFamily="2" charset="-120"/>
                <a:cs typeface="+mn-cs"/>
              </a:rPr>
              <a:t>量詞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A1FE71A-32B8-564A-B20A-FB26E6B3F9AF}"/>
              </a:ext>
            </a:extLst>
          </p:cNvPr>
          <p:cNvSpPr txBox="1"/>
          <p:nvPr/>
        </p:nvSpPr>
        <p:spPr>
          <a:xfrm>
            <a:off x="694606" y="2997746"/>
            <a:ext cx="107611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zh-TW" altLang="en-US" sz="3600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「量詞」是表示物件、動作的，像「一个人」、「一聲多謝」。毋過嘛會當表達「分類」的概念，像「一粒球」、「一塊粿」就是用形狀來分類。閩南語佮國語的量詞有無仝的所在，佇生活中嘛定定聽會著喔！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2C9270E-AA22-5DC9-F032-AAD9AF7D9C20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0AF1795-6DDC-178A-EE2C-8D1FFC97B742}"/>
              </a:ext>
            </a:extLst>
          </p:cNvPr>
          <p:cNvSpPr txBox="1"/>
          <p:nvPr/>
        </p:nvSpPr>
        <p:spPr>
          <a:xfrm>
            <a:off x="900000" y="335191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語文天地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形 7" descr="教室 以實心填滿">
            <a:extLst>
              <a:ext uri="{FF2B5EF4-FFF2-40B4-BE49-F238E27FC236}">
                <a16:creationId xmlns:a16="http://schemas.microsoft.com/office/drawing/2014/main" id="{8938F519-D7E7-B7DE-6918-B94586785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3993" y="335191"/>
            <a:ext cx="696007" cy="696007"/>
          </a:xfrm>
          <a:prstGeom prst="rect">
            <a:avLst/>
          </a:prstGeom>
        </p:spPr>
      </p:pic>
      <p:pic>
        <p:nvPicPr>
          <p:cNvPr id="2" name="B2語文天地(二)-曲目52-量詞">
            <a:hlinkClick r:id="" action="ppaction://media"/>
            <a:extLst>
              <a:ext uri="{FF2B5EF4-FFF2-40B4-BE49-F238E27FC236}">
                <a16:creationId xmlns:a16="http://schemas.microsoft.com/office/drawing/2014/main" id="{804498DD-80DD-73B1-8AC1-4F68C8FD9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0790" y="202567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780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6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4017577"/>
              </p:ext>
            </p:extLst>
          </p:nvPr>
        </p:nvGraphicFramePr>
        <p:xfrm>
          <a:off x="766612" y="2925738"/>
          <a:ext cx="10585178" cy="192024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590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4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pang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計算車次的單位。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我欲坐後幫車。</a:t>
                      </a:r>
                      <a:r>
                        <a:rPr lang="zh-TW" altLang="en-US" sz="3200" b="0" kern="1200" baseline="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（我要搭下一班車。）</a:t>
                      </a:r>
                      <a:r>
                        <a:rPr lang="zh-TW" altLang="en-US" sz="3600" b="0" kern="1200" baseline="0" dirty="0">
                          <a:solidFill>
                            <a:schemeClr val="tx1"/>
                          </a:solidFill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028923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幫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(08)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B6A97E9D-561E-CA56-1F1F-D32856B035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7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B7E2F24C-FBCB-8BA5-768D-EDAA9E547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22597"/>
              </p:ext>
            </p:extLst>
          </p:nvPr>
        </p:nvGraphicFramePr>
        <p:xfrm>
          <a:off x="766612" y="2925738"/>
          <a:ext cx="9289034" cy="12801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2735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5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3600" b="1" kern="1200" baseline="0" dirty="0" err="1">
                          <a:solidFill>
                            <a:schemeClr val="dk1"/>
                          </a:solidFill>
                          <a:latin typeface="Taiwanese Serif" panose="02000503000000020003" pitchFamily="2" charset="0"/>
                          <a:ea typeface="+mn-ea"/>
                          <a:cs typeface="+mn-cs"/>
                        </a:rPr>
                        <a:t>su</a:t>
                      </a:r>
                      <a:endParaRPr lang="en-US" altLang="zh-TW" sz="3600" b="1" kern="1200" baseline="0" dirty="0">
                        <a:solidFill>
                          <a:schemeClr val="dk1"/>
                        </a:solidFill>
                        <a:latin typeface="Taiwanese Serif" panose="02000503000000020003" pitchFamily="2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600" b="0" kern="1200" dirty="0">
                          <a:solidFill>
                            <a:sysClr val="windowText" lastClr="000000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註解</a:t>
                      </a:r>
                      <a:endParaRPr lang="zh-TW" altLang="en-US" sz="3600" b="0" kern="1200" dirty="0">
                        <a:solidFill>
                          <a:sysClr val="windowText" lastClr="00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C19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3600" b="0" kern="1200" baseline="0" dirty="0">
                          <a:solidFill>
                            <a:srgbClr val="0070C0"/>
                          </a:solidFill>
                          <a:latin typeface="Taiwanese Serif" panose="02000503000000020003" pitchFamily="2" charset="0"/>
                          <a:ea typeface="微軟正黑體" pitchFamily="34" charset="-120"/>
                        </a:rPr>
                        <a:t>計算成套衣服的單位。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E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5B75F8E6-7402-68DA-F15C-77465F364719}"/>
              </a:ext>
            </a:extLst>
          </p:cNvPr>
          <p:cNvSpPr/>
          <p:nvPr/>
        </p:nvSpPr>
        <p:spPr>
          <a:xfrm>
            <a:off x="766614" y="1845618"/>
            <a:ext cx="1990249" cy="1015663"/>
          </a:xfrm>
          <a:prstGeom prst="homePlate">
            <a:avLst/>
          </a:prstGeom>
          <a:solidFill>
            <a:schemeClr val="accent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r>
              <a:rPr lang="zh-TW" altLang="en-US" sz="6000" dirty="0">
                <a:solidFill>
                  <a:prstClr val="black"/>
                </a:solidFill>
                <a:latin typeface="台灣楷體" pitchFamily="2" charset="-120"/>
                <a:ea typeface="台灣楷體" pitchFamily="2" charset="-120"/>
              </a:rPr>
              <a:t>＊</a:t>
            </a:r>
            <a:r>
              <a:rPr lang="zh-TW" altLang="en-US" sz="6000" b="1" dirty="0">
                <a:latin typeface="台灣楷體" pitchFamily="2" charset="-120"/>
                <a:ea typeface="台灣楷體" pitchFamily="2" charset="-120"/>
              </a:rPr>
              <a:t>軀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DEF38D7-903D-224B-011A-8723CCE82CC2}"/>
              </a:ext>
            </a:extLst>
          </p:cNvPr>
          <p:cNvSpPr txBox="1"/>
          <p:nvPr/>
        </p:nvSpPr>
        <p:spPr>
          <a:xfrm>
            <a:off x="900000" y="335191"/>
            <a:ext cx="244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補充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(09)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5" name="圖片 24">
            <a:hlinkClick r:id="rId4" action="ppaction://hlinksldjump"/>
            <a:extLst>
              <a:ext uri="{FF2B5EF4-FFF2-40B4-BE49-F238E27FC236}">
                <a16:creationId xmlns:a16="http://schemas.microsoft.com/office/drawing/2014/main" id="{64659FE9-E9B9-7C69-737A-BAA8D61987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300743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6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EEDB8D-CA92-2CA0-852C-1DE1594EBE61}"/>
              </a:ext>
            </a:extLst>
          </p:cNvPr>
          <p:cNvSpPr/>
          <p:nvPr/>
        </p:nvSpPr>
        <p:spPr>
          <a:xfrm>
            <a:off x="334566" y="1485578"/>
            <a:ext cx="4968552" cy="8640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量詞的常用語法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68BADF0-4CEF-87A3-EB86-FE77E3D04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13610"/>
              </p:ext>
            </p:extLst>
          </p:nvPr>
        </p:nvGraphicFramePr>
        <p:xfrm>
          <a:off x="334566" y="2529730"/>
          <a:ext cx="11017224" cy="40489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20480">
                  <a:extLst>
                    <a:ext uri="{9D8B030D-6E8A-4147-A177-3AD203B41FA5}">
                      <a16:colId xmlns:a16="http://schemas.microsoft.com/office/drawing/2014/main" val="1523710138"/>
                    </a:ext>
                  </a:extLst>
                </a:gridCol>
                <a:gridCol w="5501333">
                  <a:extLst>
                    <a:ext uri="{9D8B030D-6E8A-4147-A177-3AD203B41FA5}">
                      <a16:colId xmlns:a16="http://schemas.microsoft.com/office/drawing/2014/main" val="2332504259"/>
                    </a:ext>
                  </a:extLst>
                </a:gridCol>
                <a:gridCol w="1195411">
                  <a:extLst>
                    <a:ext uri="{9D8B030D-6E8A-4147-A177-3AD203B41FA5}">
                      <a16:colId xmlns:a16="http://schemas.microsoft.com/office/drawing/2014/main" val="1383638593"/>
                    </a:ext>
                  </a:extLst>
                </a:gridCol>
              </a:tblGrid>
              <a:tr h="7024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用法說明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舉例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音檔</a:t>
                      </a: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3837784510"/>
                  </a:ext>
                </a:extLst>
              </a:tr>
              <a:tr h="109900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量詞＋名詞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一斤肉、三塊豆乾、一坵田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1021835455"/>
                  </a:ext>
                </a:extLst>
              </a:tr>
              <a:tr h="109900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量詞重疊→照順序抑是</a:t>
                      </a:r>
                    </a:p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分堆計算 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一本一本、三蕊三蕊</a:t>
                      </a:r>
                      <a:endParaRPr lang="en-US" altLang="zh-TW" sz="3200" b="1" dirty="0">
                        <a:latin typeface="Taiwanese Serif" panose="02000503000000020003" pitchFamily="2" charset="0"/>
                        <a:ea typeface="微軟正黑體" panose="020B0604030504040204" pitchFamily="34" charset="-120"/>
                      </a:endParaRP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553560815"/>
                  </a:ext>
                </a:extLst>
              </a:tr>
              <a:tr h="1099001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重疊量詞→表示整體的</a:t>
                      </a:r>
                    </a:p>
                    <a:p>
                      <a:pPr algn="l"/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「</a:t>
                      </a:r>
                      <a:r>
                        <a:rPr lang="zh-TW" altLang="en-US" sz="3600" b="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每一个、逐个</a:t>
                      </a:r>
                      <a:r>
                        <a:rPr lang="zh-TW" altLang="en-US" sz="32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」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事事項項、聲聲句句</a:t>
                      </a:r>
                      <a:endParaRPr lang="en-US" altLang="zh-TW" sz="3200" b="1" dirty="0"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endParaRPr lang="zh-TW" altLang="en-US" sz="32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3513757281"/>
                  </a:ext>
                </a:extLst>
              </a:tr>
            </a:tbl>
          </a:graphicData>
        </a:graphic>
      </p:graphicFrame>
      <p:pic>
        <p:nvPicPr>
          <p:cNvPr id="4" name="圖形 3" descr="徽章 1 以實心填滿">
            <a:extLst>
              <a:ext uri="{FF2B5EF4-FFF2-40B4-BE49-F238E27FC236}">
                <a16:creationId xmlns:a16="http://schemas.microsoft.com/office/drawing/2014/main" id="{8A0DF279-EC5E-C38B-AB56-A2A281330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559" y="1521626"/>
            <a:ext cx="792000" cy="792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2272AAC-CC1B-1945-F578-17DD2C608984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圖片 17">
            <a:hlinkClick r:id="rId11" action="ppaction://hlinksldjump"/>
            <a:extLst>
              <a:ext uri="{FF2B5EF4-FFF2-40B4-BE49-F238E27FC236}">
                <a16:creationId xmlns:a16="http://schemas.microsoft.com/office/drawing/2014/main" id="{1FFA0DA9-CC46-2F00-AB59-070A2C2DBD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2CF513A-D41F-A0FD-CFCC-988286D910B3}"/>
              </a:ext>
            </a:extLst>
          </p:cNvPr>
          <p:cNvSpPr txBox="1"/>
          <p:nvPr/>
        </p:nvSpPr>
        <p:spPr>
          <a:xfrm>
            <a:off x="900000" y="335191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語文天地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B2語文天地(二)-曲目52-量詞1-2">
            <a:hlinkClick r:id="" action="ppaction://media"/>
            <a:extLst>
              <a:ext uri="{FF2B5EF4-FFF2-40B4-BE49-F238E27FC236}">
                <a16:creationId xmlns:a16="http://schemas.microsoft.com/office/drawing/2014/main" id="{8DEFA2C3-D4F9-B13B-047C-F9FF45482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000" y="4572912"/>
            <a:ext cx="648000" cy="648000"/>
          </a:xfrm>
          <a:prstGeom prst="rect">
            <a:avLst/>
          </a:prstGeom>
        </p:spPr>
      </p:pic>
      <p:pic>
        <p:nvPicPr>
          <p:cNvPr id="8" name="B2語文天地(二)-曲目52-量詞1-3">
            <a:hlinkClick r:id="" action="ppaction://media"/>
            <a:extLst>
              <a:ext uri="{FF2B5EF4-FFF2-40B4-BE49-F238E27FC236}">
                <a16:creationId xmlns:a16="http://schemas.microsoft.com/office/drawing/2014/main" id="{40DD1518-9012-44A7-BD7D-FE0107881B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000" y="5718806"/>
            <a:ext cx="648000" cy="648000"/>
          </a:xfrm>
          <a:prstGeom prst="rect">
            <a:avLst/>
          </a:prstGeom>
        </p:spPr>
      </p:pic>
      <p:pic>
        <p:nvPicPr>
          <p:cNvPr id="9" name="B2語文天地(二)-曲目52-量詞1-1">
            <a:hlinkClick r:id="" action="ppaction://media"/>
            <a:extLst>
              <a:ext uri="{FF2B5EF4-FFF2-40B4-BE49-F238E27FC236}">
                <a16:creationId xmlns:a16="http://schemas.microsoft.com/office/drawing/2014/main" id="{E6E39261-7884-1738-8E37-5450CC6C39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04000" y="348608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571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EEDB8D-CA92-2CA0-852C-1DE1594EBE61}"/>
              </a:ext>
            </a:extLst>
          </p:cNvPr>
          <p:cNvSpPr/>
          <p:nvPr/>
        </p:nvSpPr>
        <p:spPr>
          <a:xfrm>
            <a:off x="334566" y="1485578"/>
            <a:ext cx="6624736" cy="8640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量詞無仝，數量就無仝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68BADF0-4CEF-87A3-EB86-FE77E3D04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13207"/>
              </p:ext>
            </p:extLst>
          </p:nvPr>
        </p:nvGraphicFramePr>
        <p:xfrm>
          <a:off x="334566" y="2529730"/>
          <a:ext cx="11017225" cy="34024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2355">
                  <a:extLst>
                    <a:ext uri="{9D8B030D-6E8A-4147-A177-3AD203B41FA5}">
                      <a16:colId xmlns:a16="http://schemas.microsoft.com/office/drawing/2014/main" val="1523710138"/>
                    </a:ext>
                  </a:extLst>
                </a:gridCol>
                <a:gridCol w="3192355">
                  <a:extLst>
                    <a:ext uri="{9D8B030D-6E8A-4147-A177-3AD203B41FA5}">
                      <a16:colId xmlns:a16="http://schemas.microsoft.com/office/drawing/2014/main" val="2332504259"/>
                    </a:ext>
                  </a:extLst>
                </a:gridCol>
                <a:gridCol w="3192355">
                  <a:extLst>
                    <a:ext uri="{9D8B030D-6E8A-4147-A177-3AD203B41FA5}">
                      <a16:colId xmlns:a16="http://schemas.microsoft.com/office/drawing/2014/main" val="138363859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49641606"/>
                    </a:ext>
                  </a:extLst>
                </a:gridCol>
              </a:tblGrid>
              <a:tr h="70240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單　數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少　量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濟　量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音檔</a:t>
                      </a: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383778451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一粒肉粽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9" action="ppaction://hlinksldjump"/>
                        </a:rPr>
                        <a:t>捾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肉粽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0" action="ppaction://hlinksldjump"/>
                        </a:rPr>
                        <a:t>床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肉粽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endParaRPr lang="zh-TW" altLang="en-US" sz="3200" b="1" dirty="0"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102183545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1" action="ppaction://hlinksldjump"/>
                        </a:rPr>
                        <a:t>子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弓蕉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2" action="ppaction://hlinksldjump"/>
                        </a:rPr>
                        <a:t>枇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弓蕉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3" action="ppaction://hlinksldjump"/>
                        </a:rPr>
                        <a:t>弓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弓蕉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b="1" dirty="0"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55356081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一滴水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一杯水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 一桶水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marL="0" marR="0" lvl="0" indent="0" algn="l" defTabSz="10883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3200" b="1" dirty="0">
                        <a:latin typeface="台灣楷體" panose="02010604000101010101" pitchFamily="2" charset="-120"/>
                        <a:ea typeface="台灣楷體" panose="02010604000101010101" pitchFamily="2" charset="-120"/>
                      </a:endParaRP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3513757281"/>
                  </a:ext>
                </a:extLst>
              </a:tr>
            </a:tbl>
          </a:graphicData>
        </a:graphic>
      </p:graphicFrame>
      <p:pic>
        <p:nvPicPr>
          <p:cNvPr id="4" name="圖形 3" descr="識別證 以實心填滿">
            <a:extLst>
              <a:ext uri="{FF2B5EF4-FFF2-40B4-BE49-F238E27FC236}">
                <a16:creationId xmlns:a16="http://schemas.microsoft.com/office/drawing/2014/main" id="{8A0DF279-EC5E-C38B-AB56-A2A281330C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365559" y="1521626"/>
            <a:ext cx="792000" cy="792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2272AAC-CC1B-1945-F578-17DD2C608984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66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6" name="圖片 15">
            <a:hlinkClick r:id="rId16" action="ppaction://hlinksldjump"/>
            <a:extLst>
              <a:ext uri="{FF2B5EF4-FFF2-40B4-BE49-F238E27FC236}">
                <a16:creationId xmlns:a16="http://schemas.microsoft.com/office/drawing/2014/main" id="{F46CC50F-6260-62A3-E4BA-CBABDE87193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7F7F70C5-5062-E75E-E84F-103BCD9FD36C}"/>
              </a:ext>
            </a:extLst>
          </p:cNvPr>
          <p:cNvSpPr txBox="1"/>
          <p:nvPr/>
        </p:nvSpPr>
        <p:spPr>
          <a:xfrm>
            <a:off x="900000" y="335191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語文天地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圖片 18">
            <a:hlinkClick r:id="rId9" action="ppaction://hlinksldjump"/>
            <a:extLst>
              <a:ext uri="{FF2B5EF4-FFF2-40B4-BE49-F238E27FC236}">
                <a16:creationId xmlns:a16="http://schemas.microsoft.com/office/drawing/2014/main" id="{4E77E6F1-3609-3C48-EFD2-941BFDA2B3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10" y="3356724"/>
            <a:ext cx="270000" cy="270000"/>
          </a:xfrm>
          <a:prstGeom prst="rect">
            <a:avLst/>
          </a:prstGeom>
        </p:spPr>
      </p:pic>
      <p:pic>
        <p:nvPicPr>
          <p:cNvPr id="20" name="圖片 19">
            <a:hlinkClick r:id="rId10" action="ppaction://hlinksldjump"/>
            <a:extLst>
              <a:ext uri="{FF2B5EF4-FFF2-40B4-BE49-F238E27FC236}">
                <a16:creationId xmlns:a16="http://schemas.microsoft.com/office/drawing/2014/main" id="{9BD1ADF1-3595-46CA-B422-AAD547F40CE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2" y="3356724"/>
            <a:ext cx="270000" cy="270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45E5668-3818-4A21-8FC1-A0D77578DE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10" y="4265995"/>
            <a:ext cx="270000" cy="270000"/>
          </a:xfrm>
          <a:prstGeom prst="rect">
            <a:avLst/>
          </a:prstGeom>
        </p:spPr>
      </p:pic>
      <p:pic>
        <p:nvPicPr>
          <p:cNvPr id="22" name="圖片 21">
            <a:hlinkClick r:id="rId13" action="ppaction://hlinksldjump"/>
            <a:extLst>
              <a:ext uri="{FF2B5EF4-FFF2-40B4-BE49-F238E27FC236}">
                <a16:creationId xmlns:a16="http://schemas.microsoft.com/office/drawing/2014/main" id="{3803286C-863E-1DB7-3CA4-4885CF3E069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462" y="4265995"/>
            <a:ext cx="270000" cy="270000"/>
          </a:xfrm>
          <a:prstGeom prst="rect">
            <a:avLst/>
          </a:prstGeom>
        </p:spPr>
      </p:pic>
      <p:pic>
        <p:nvPicPr>
          <p:cNvPr id="23" name="圖片 22">
            <a:hlinkClick r:id="rId11" action="ppaction://hlinksldjump"/>
            <a:extLst>
              <a:ext uri="{FF2B5EF4-FFF2-40B4-BE49-F238E27FC236}">
                <a16:creationId xmlns:a16="http://schemas.microsoft.com/office/drawing/2014/main" id="{907044F8-7F2A-7367-E127-480F7B5F868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804" y="4297664"/>
            <a:ext cx="270000" cy="270000"/>
          </a:xfrm>
          <a:prstGeom prst="rect">
            <a:avLst/>
          </a:prstGeom>
        </p:spPr>
      </p:pic>
      <p:pic>
        <p:nvPicPr>
          <p:cNvPr id="5" name="B2語文天地(二)-曲目52-量詞2-2">
            <a:hlinkClick r:id="" action="ppaction://media"/>
            <a:extLst>
              <a:ext uri="{FF2B5EF4-FFF2-40B4-BE49-F238E27FC236}">
                <a16:creationId xmlns:a16="http://schemas.microsoft.com/office/drawing/2014/main" id="{2E70F882-6A8F-2BE8-AE36-AF670FF19E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3678" y="4272279"/>
            <a:ext cx="648000" cy="648000"/>
          </a:xfrm>
          <a:prstGeom prst="rect">
            <a:avLst/>
          </a:prstGeom>
        </p:spPr>
      </p:pic>
      <p:pic>
        <p:nvPicPr>
          <p:cNvPr id="7" name="B2語文天地(二)-曲目52-量詞2-3">
            <a:hlinkClick r:id="" action="ppaction://media"/>
            <a:extLst>
              <a:ext uri="{FF2B5EF4-FFF2-40B4-BE49-F238E27FC236}">
                <a16:creationId xmlns:a16="http://schemas.microsoft.com/office/drawing/2014/main" id="{C83AD0FB-24DF-F2A2-683F-25D40052FC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3678" y="5157986"/>
            <a:ext cx="648000" cy="648000"/>
          </a:xfrm>
          <a:prstGeom prst="rect">
            <a:avLst/>
          </a:prstGeom>
        </p:spPr>
      </p:pic>
      <p:pic>
        <p:nvPicPr>
          <p:cNvPr id="8" name="B2語文天地(二)-曲目52-量詞2-1">
            <a:hlinkClick r:id="" action="ppaction://media"/>
            <a:extLst>
              <a:ext uri="{FF2B5EF4-FFF2-40B4-BE49-F238E27FC236}">
                <a16:creationId xmlns:a16="http://schemas.microsoft.com/office/drawing/2014/main" id="{E0634EFA-EBBF-B685-D6D4-201B6ACAE6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3678" y="3356724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929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" fill="hold">
                      <p:stCondLst>
                        <p:cond delay="0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21EEDB8D-CA92-2CA0-852C-1DE1594EBE61}"/>
              </a:ext>
            </a:extLst>
          </p:cNvPr>
          <p:cNvSpPr/>
          <p:nvPr/>
        </p:nvSpPr>
        <p:spPr>
          <a:xfrm>
            <a:off x="334566" y="1485578"/>
            <a:ext cx="4464496" cy="864096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>
                <a:solidFill>
                  <a:schemeClr val="tx1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  生活常用量詞 </a:t>
            </a:r>
          </a:p>
        </p:txBody>
      </p:sp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D68BADF0-4CEF-87A3-EB86-FE77E3D04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295955"/>
              </p:ext>
            </p:extLst>
          </p:nvPr>
        </p:nvGraphicFramePr>
        <p:xfrm>
          <a:off x="334566" y="2529730"/>
          <a:ext cx="11089232" cy="396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81710">
                  <a:extLst>
                    <a:ext uri="{9D8B030D-6E8A-4147-A177-3AD203B41FA5}">
                      <a16:colId xmlns:a16="http://schemas.microsoft.com/office/drawing/2014/main" val="1523710138"/>
                    </a:ext>
                  </a:extLst>
                </a:gridCol>
                <a:gridCol w="2862906">
                  <a:extLst>
                    <a:ext uri="{9D8B030D-6E8A-4147-A177-3AD203B41FA5}">
                      <a16:colId xmlns:a16="http://schemas.microsoft.com/office/drawing/2014/main" val="2332504259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383638593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155242142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食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衣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住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</a:t>
                      </a: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3837784510"/>
                  </a:ext>
                </a:extLst>
              </a:tr>
              <a:tr h="31680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1" action="ppaction://hlinksldjump"/>
                        </a:rPr>
                        <a:t>甌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茶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一雙箸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一塊碗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一支湯匙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一領衫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一跤襪仔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一頂帽仔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2" action="ppaction://hlinksldjump"/>
                        </a:rPr>
                        <a:t>軀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西裝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一棟厝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3" action="ppaction://hlinksldjump"/>
                        </a:rPr>
                        <a:t>扇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門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一組膨椅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 一塊桌仔</a:t>
                      </a:r>
                    </a:p>
                  </a:txBody>
                  <a:tcPr marL="112202" marR="112202" marT="56101" marB="56101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一節車廂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一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  <a:hlinkClick r:id="rId14" action="ppaction://hlinksldjump"/>
                        </a:rPr>
                        <a:t>幫</a:t>
                      </a:r>
                      <a:r>
                        <a:rPr lang="zh-TW" altLang="en-US" sz="3200" b="1" baseline="30000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</a:t>
                      </a: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公車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一台跤踏車</a:t>
                      </a:r>
                    </a:p>
                    <a:p>
                      <a:pPr marL="0" marR="0" lvl="0" indent="0" algn="l" defTabSz="1088364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dirty="0">
                          <a:latin typeface="台灣楷體" panose="02010604000101010101" pitchFamily="2" charset="-120"/>
                          <a:ea typeface="台灣楷體" panose="02010604000101010101" pitchFamily="2" charset="-120"/>
                        </a:rPr>
                        <a:t>  一隻飛行機</a:t>
                      </a:r>
                    </a:p>
                  </a:txBody>
                  <a:tcPr marL="112202" marR="112202" marT="56101" marB="56101" anchor="ctr"/>
                </a:tc>
                <a:extLst>
                  <a:ext uri="{0D108BD9-81ED-4DB2-BD59-A6C34878D82A}">
                    <a16:rowId xmlns:a16="http://schemas.microsoft.com/office/drawing/2014/main" val="1021835455"/>
                  </a:ext>
                </a:extLst>
              </a:tr>
            </a:tbl>
          </a:graphicData>
        </a:graphic>
      </p:graphicFrame>
      <p:pic>
        <p:nvPicPr>
          <p:cNvPr id="4" name="圖形 3" descr="徽章 3 以實心填滿">
            <a:extLst>
              <a:ext uri="{FF2B5EF4-FFF2-40B4-BE49-F238E27FC236}">
                <a16:creationId xmlns:a16="http://schemas.microsoft.com/office/drawing/2014/main" id="{8A0DF279-EC5E-C38B-AB56-A2A281330C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65559" y="1521626"/>
            <a:ext cx="792000" cy="792000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E2272AAC-CC1B-1945-F578-17DD2C608984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>
            <a:hlinkClick r:id="rId17" action="ppaction://hlinksldjump"/>
            <a:extLst>
              <a:ext uri="{FF2B5EF4-FFF2-40B4-BE49-F238E27FC236}">
                <a16:creationId xmlns:a16="http://schemas.microsoft.com/office/drawing/2014/main" id="{A71155C6-A3A6-0C6F-10F2-6B28256052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887D4F0-E3A8-3C2F-5DE9-C0247DFECB8C}"/>
              </a:ext>
            </a:extLst>
          </p:cNvPr>
          <p:cNvSpPr txBox="1"/>
          <p:nvPr/>
        </p:nvSpPr>
        <p:spPr>
          <a:xfrm>
            <a:off x="900000" y="335191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語文天地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3600" b="1" spc="600" dirty="0">
              <a:solidFill>
                <a:schemeClr val="accent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>
            <a:hlinkClick r:id="rId11" action="ppaction://hlinksldjump"/>
            <a:extLst>
              <a:ext uri="{FF2B5EF4-FFF2-40B4-BE49-F238E27FC236}">
                <a16:creationId xmlns:a16="http://schemas.microsoft.com/office/drawing/2014/main" id="{586AFC17-FDD5-A6AC-7E83-972E5875D7B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26" y="3501802"/>
            <a:ext cx="270000" cy="270000"/>
          </a:xfrm>
          <a:prstGeom prst="rect">
            <a:avLst/>
          </a:prstGeom>
        </p:spPr>
      </p:pic>
      <p:pic>
        <p:nvPicPr>
          <p:cNvPr id="12" name="圖片 11">
            <a:hlinkClick r:id="rId13" action="ppaction://hlinksldjump"/>
            <a:extLst>
              <a:ext uri="{FF2B5EF4-FFF2-40B4-BE49-F238E27FC236}">
                <a16:creationId xmlns:a16="http://schemas.microsoft.com/office/drawing/2014/main" id="{AB72FE48-45FD-258D-2BB3-5A8E5C09AD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42" y="4239914"/>
            <a:ext cx="270000" cy="270000"/>
          </a:xfrm>
          <a:prstGeom prst="rect">
            <a:avLst/>
          </a:prstGeom>
        </p:spPr>
      </p:pic>
      <p:pic>
        <p:nvPicPr>
          <p:cNvPr id="13" name="圖片 12">
            <a:hlinkClick r:id="rId14" action="ppaction://hlinksldjump"/>
            <a:extLst>
              <a:ext uri="{FF2B5EF4-FFF2-40B4-BE49-F238E27FC236}">
                <a16:creationId xmlns:a16="http://schemas.microsoft.com/office/drawing/2014/main" id="{0D94E65A-54EF-35BA-DE64-98A1EACC668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622" y="4239914"/>
            <a:ext cx="270000" cy="270000"/>
          </a:xfrm>
          <a:prstGeom prst="rect">
            <a:avLst/>
          </a:prstGeom>
        </p:spPr>
      </p:pic>
      <p:pic>
        <p:nvPicPr>
          <p:cNvPr id="14" name="圖片 13">
            <a:hlinkClick r:id="rId12" action="ppaction://hlinksldjump"/>
            <a:extLst>
              <a:ext uri="{FF2B5EF4-FFF2-40B4-BE49-F238E27FC236}">
                <a16:creationId xmlns:a16="http://schemas.microsoft.com/office/drawing/2014/main" id="{F9DDF268-DE3E-AA77-1020-3178A65CB8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030" y="5752082"/>
            <a:ext cx="270000" cy="270000"/>
          </a:xfrm>
          <a:prstGeom prst="rect">
            <a:avLst/>
          </a:prstGeom>
        </p:spPr>
      </p:pic>
      <p:pic>
        <p:nvPicPr>
          <p:cNvPr id="7" name="B2語文天地(二)-曲目52-量詞3-2">
            <a:hlinkClick r:id="" action="ppaction://media"/>
            <a:extLst>
              <a:ext uri="{FF2B5EF4-FFF2-40B4-BE49-F238E27FC236}">
                <a16:creationId xmlns:a16="http://schemas.microsoft.com/office/drawing/2014/main" id="{5B82D75F-A241-F61C-B7D6-06B7D1BCC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870" y="4547379"/>
            <a:ext cx="648000" cy="648000"/>
          </a:xfrm>
          <a:prstGeom prst="rect">
            <a:avLst/>
          </a:prstGeom>
        </p:spPr>
      </p:pic>
      <p:pic>
        <p:nvPicPr>
          <p:cNvPr id="8" name="B2語文天地(二)-曲目52-量詞3-3">
            <a:hlinkClick r:id="" action="ppaction://media"/>
            <a:extLst>
              <a:ext uri="{FF2B5EF4-FFF2-40B4-BE49-F238E27FC236}">
                <a16:creationId xmlns:a16="http://schemas.microsoft.com/office/drawing/2014/main" id="{EE16BFCC-11F2-4E7C-6190-F062F682EE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9182" y="4547379"/>
            <a:ext cx="648000" cy="648000"/>
          </a:xfrm>
          <a:prstGeom prst="rect">
            <a:avLst/>
          </a:prstGeom>
        </p:spPr>
      </p:pic>
      <p:pic>
        <p:nvPicPr>
          <p:cNvPr id="9" name="B2語文天地(二)-曲目52-量詞3-4">
            <a:hlinkClick r:id="" action="ppaction://media"/>
            <a:extLst>
              <a:ext uri="{FF2B5EF4-FFF2-40B4-BE49-F238E27FC236}">
                <a16:creationId xmlns:a16="http://schemas.microsoft.com/office/drawing/2014/main" id="{3F09E359-85B6-10B1-4029-518B0D26C2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3494" y="4547379"/>
            <a:ext cx="648000" cy="648000"/>
          </a:xfrm>
          <a:prstGeom prst="rect">
            <a:avLst/>
          </a:prstGeom>
        </p:spPr>
      </p:pic>
      <p:pic>
        <p:nvPicPr>
          <p:cNvPr id="16" name="B2語文天地(二)-曲目52-量詞3-1">
            <a:hlinkClick r:id="" action="ppaction://media"/>
            <a:extLst>
              <a:ext uri="{FF2B5EF4-FFF2-40B4-BE49-F238E27FC236}">
                <a16:creationId xmlns:a16="http://schemas.microsoft.com/office/drawing/2014/main" id="{59CD8AE1-D758-21A3-F368-30576718F4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820" y="454737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4106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9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B3AB8BD7-1B90-4847-3604-C4B8E7628791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CF2193-E8A8-584A-B1C6-C1DE05F819E8}"/>
              </a:ext>
            </a:extLst>
          </p:cNvPr>
          <p:cNvSpPr txBox="1"/>
          <p:nvPr/>
        </p:nvSpPr>
        <p:spPr>
          <a:xfrm>
            <a:off x="1649660" y="1987961"/>
            <a:ext cx="9937104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1.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「阿母買一</a:t>
            </a:r>
            <a:r>
              <a:rPr lang="zh-TW" altLang="en-US" sz="3200" b="1" u="sng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衫予我穿。」空格仔內底上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1000"/>
              </a:spcAft>
            </a:pP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適合的答案是：</a:t>
            </a:r>
          </a:p>
          <a:p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 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件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領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頂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跤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623" y="2683961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DE34CD-33DC-E043-1842-DFAECF104C32}"/>
              </a:ext>
            </a:extLst>
          </p:cNvPr>
          <p:cNvSpPr txBox="1"/>
          <p:nvPr/>
        </p:nvSpPr>
        <p:spPr>
          <a:xfrm>
            <a:off x="1649660" y="4022676"/>
            <a:ext cx="9937104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2.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「阿爸買一</a:t>
            </a:r>
            <a:r>
              <a:rPr lang="zh-TW" altLang="en-US" sz="3200" b="1" u="sng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車予阿母做生日禮物。」空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1000"/>
              </a:spcAft>
            </a:pP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  格仔內底上適合的答案是：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　     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輛  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架　 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台 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張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D414FB-0A03-2AC2-A410-DD08836DA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623" y="4718676"/>
            <a:ext cx="648000" cy="64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D8B0EBE-54F8-60DA-C925-843C0ED4814E}"/>
              </a:ext>
            </a:extLst>
          </p:cNvPr>
          <p:cNvSpPr txBox="1"/>
          <p:nvPr/>
        </p:nvSpPr>
        <p:spPr>
          <a:xfrm>
            <a:off x="2081708" y="1963411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BC519E7-7BE4-1398-F4D8-3033AD10F80A}"/>
              </a:ext>
            </a:extLst>
          </p:cNvPr>
          <p:cNvSpPr txBox="1"/>
          <p:nvPr/>
        </p:nvSpPr>
        <p:spPr>
          <a:xfrm>
            <a:off x="2081708" y="3950801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hlinkClick r:id="rId8" action="ppaction://hlinksldjump"/>
            <a:extLst>
              <a:ext uri="{FF2B5EF4-FFF2-40B4-BE49-F238E27FC236}">
                <a16:creationId xmlns:a16="http://schemas.microsoft.com/office/drawing/2014/main" id="{74F45BFF-7874-EDE5-1D24-E1C0DFB8BC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C77686E-527D-F4E8-A12C-000562195533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</a:t>
            </a:r>
          </a:p>
        </p:txBody>
      </p:sp>
      <p:pic>
        <p:nvPicPr>
          <p:cNvPr id="11" name="B2語文天地(二)-曲目52_1-應用練習2">
            <a:hlinkClick r:id="" action="ppaction://media"/>
            <a:extLst>
              <a:ext uri="{FF2B5EF4-FFF2-40B4-BE49-F238E27FC236}">
                <a16:creationId xmlns:a16="http://schemas.microsoft.com/office/drawing/2014/main" id="{0974ADAC-284D-8554-9585-1D8B5AD5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623" y="4005858"/>
            <a:ext cx="648000" cy="648000"/>
          </a:xfrm>
          <a:prstGeom prst="rect">
            <a:avLst/>
          </a:prstGeom>
        </p:spPr>
      </p:pic>
      <p:pic>
        <p:nvPicPr>
          <p:cNvPr id="16" name="B2語文天地(二)-曲目52_1-應用練習1">
            <a:hlinkClick r:id="" action="ppaction://media"/>
            <a:extLst>
              <a:ext uri="{FF2B5EF4-FFF2-40B4-BE49-F238E27FC236}">
                <a16:creationId xmlns:a16="http://schemas.microsoft.com/office/drawing/2014/main" id="{C820EB6F-C6D6-2827-D539-87E2D9807F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623" y="1987961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7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B3AB8BD7-1B90-4847-3604-C4B8E7628791}"/>
              </a:ext>
            </a:extLst>
          </p:cNvPr>
          <p:cNvSpPr txBox="1"/>
          <p:nvPr/>
        </p:nvSpPr>
        <p:spPr>
          <a:xfrm>
            <a:off x="11567814" y="3544193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67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DCF2193-E8A8-584A-B1C6-C1DE05F819E8}"/>
              </a:ext>
            </a:extLst>
          </p:cNvPr>
          <p:cNvSpPr txBox="1"/>
          <p:nvPr/>
        </p:nvSpPr>
        <p:spPr>
          <a:xfrm>
            <a:off x="1630710" y="1987961"/>
            <a:ext cx="9937104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3.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「阿爸叫我去水果店幫伊買五</a:t>
            </a:r>
            <a:r>
              <a:rPr lang="en-US" altLang="zh-TW" sz="3200" b="1" u="sng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弓蕉。」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1000"/>
              </a:spcAft>
            </a:pP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空格仔內底上適合的答案是：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个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粒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隻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子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8C50412-21E2-A971-C64C-7EE556AAE7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60" y="2707836"/>
            <a:ext cx="648000" cy="64800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FDE34CD-33DC-E043-1842-DFAECF104C32}"/>
              </a:ext>
            </a:extLst>
          </p:cNvPr>
          <p:cNvSpPr txBox="1"/>
          <p:nvPr/>
        </p:nvSpPr>
        <p:spPr>
          <a:xfrm>
            <a:off x="1630710" y="4022676"/>
            <a:ext cx="9937104" cy="2190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（  ）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4.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「老師叫我共冊</a:t>
            </a:r>
            <a:r>
              <a:rPr lang="en-US" altLang="zh-TW" sz="3200" b="1" u="sng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排予好勢。」空格仔內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>
              <a:spcAft>
                <a:spcPts val="1000"/>
              </a:spcAft>
            </a:pP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底上適合的答案是：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A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本本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 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B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一本</a:t>
            </a:r>
            <a:endParaRPr lang="en-US" altLang="zh-TW" sz="32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C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一本本　　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     (</a:t>
            </a:r>
            <a:r>
              <a:rPr lang="en-US" altLang="zh-TW" sz="3200" b="1" dirty="0">
                <a:latin typeface="Times New Roman" panose="02020603050405020304" pitchFamily="18" charset="0"/>
                <a:ea typeface="台灣楷體" panose="02010604000101010101" pitchFamily="2" charset="-120"/>
                <a:cs typeface="Times New Roman" panose="02020603050405020304" pitchFamily="18" charset="0"/>
              </a:rPr>
              <a:t>D</a:t>
            </a:r>
            <a:r>
              <a:rPr lang="en-US" altLang="zh-TW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)</a:t>
            </a:r>
            <a:r>
              <a:rPr lang="zh-TW" altLang="en-US" sz="32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一本一本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D414FB-0A03-2AC2-A410-DD08836DA7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60" y="4742551"/>
            <a:ext cx="648000" cy="64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96EACE7-ABA5-CA31-82CC-BFFBAC37BFC4}"/>
              </a:ext>
            </a:extLst>
          </p:cNvPr>
          <p:cNvSpPr txBox="1"/>
          <p:nvPr/>
        </p:nvSpPr>
        <p:spPr>
          <a:xfrm>
            <a:off x="2062758" y="1963411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7B7618A-13EF-9F46-B554-77CEDFA3E4EC}"/>
              </a:ext>
            </a:extLst>
          </p:cNvPr>
          <p:cNvSpPr txBox="1"/>
          <p:nvPr/>
        </p:nvSpPr>
        <p:spPr>
          <a:xfrm>
            <a:off x="2062758" y="3950801"/>
            <a:ext cx="432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endParaRPr lang="zh-TW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hlinkClick r:id="rId8" action="ppaction://hlinksldjump"/>
            <a:extLst>
              <a:ext uri="{FF2B5EF4-FFF2-40B4-BE49-F238E27FC236}">
                <a16:creationId xmlns:a16="http://schemas.microsoft.com/office/drawing/2014/main" id="{7774CE89-7012-5AE6-05E6-762FE3B2D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E8606D5-876B-0B38-6B4F-44D29C96EDE0}"/>
              </a:ext>
            </a:extLst>
          </p:cNvPr>
          <p:cNvSpPr txBox="1"/>
          <p:nvPr/>
        </p:nvSpPr>
        <p:spPr>
          <a:xfrm>
            <a:off x="900000" y="335191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spc="600" dirty="0">
                <a:solidFill>
                  <a:schemeClr val="accent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應用練習</a:t>
            </a:r>
          </a:p>
        </p:txBody>
      </p:sp>
      <p:pic>
        <p:nvPicPr>
          <p:cNvPr id="11" name="B2語文天地(二)-曲目52_1-應用練習3">
            <a:hlinkClick r:id="" action="ppaction://media"/>
            <a:extLst>
              <a:ext uri="{FF2B5EF4-FFF2-40B4-BE49-F238E27FC236}">
                <a16:creationId xmlns:a16="http://schemas.microsoft.com/office/drawing/2014/main" id="{5A249465-2AA5-8399-08F2-70D46DCB0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60" y="2023899"/>
            <a:ext cx="648000" cy="648000"/>
          </a:xfrm>
          <a:prstGeom prst="rect">
            <a:avLst/>
          </a:prstGeom>
        </p:spPr>
      </p:pic>
      <p:pic>
        <p:nvPicPr>
          <p:cNvPr id="14" name="B2語文天地(二)-曲目52_1-應用練習4">
            <a:hlinkClick r:id="" action="ppaction://media"/>
            <a:extLst>
              <a:ext uri="{FF2B5EF4-FFF2-40B4-BE49-F238E27FC236}">
                <a16:creationId xmlns:a16="http://schemas.microsoft.com/office/drawing/2014/main" id="{72348984-DC0B-A4AC-6FAE-6E6E579A2C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60" y="4005858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2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4" action="ppaction://hlinksldjump"/>
            <a:extLst>
              <a:ext uri="{FF2B5EF4-FFF2-40B4-BE49-F238E27FC236}">
                <a16:creationId xmlns:a16="http://schemas.microsoft.com/office/drawing/2014/main" id="{2C5613A9-A33C-B33B-DF16-50D1A23F7F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309600"/>
            <a:ext cx="648000" cy="648000"/>
          </a:xfrm>
          <a:prstGeom prst="rect">
            <a:avLst/>
          </a:prstGeom>
        </p:spPr>
      </p:pic>
      <p:sp>
        <p:nvSpPr>
          <p:cNvPr id="5" name="圓角矩形 3">
            <a:extLst>
              <a:ext uri="{FF2B5EF4-FFF2-40B4-BE49-F238E27FC236}">
                <a16:creationId xmlns:a16="http://schemas.microsoft.com/office/drawing/2014/main" id="{2B61BA5F-B2A8-5730-D526-F1B0257B24B0}"/>
              </a:ext>
            </a:extLst>
          </p:cNvPr>
          <p:cNvSpPr/>
          <p:nvPr/>
        </p:nvSpPr>
        <p:spPr>
          <a:xfrm>
            <a:off x="755543" y="1177713"/>
            <a:ext cx="5555687" cy="5555687"/>
          </a:xfrm>
          <a:prstGeom prst="ellipse">
            <a:avLst/>
          </a:prstGeom>
          <a:solidFill>
            <a:schemeClr val="bg2">
              <a:lumMod val="75000"/>
              <a:alpha val="49804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圓角矩形 4">
            <a:extLst>
              <a:ext uri="{FF2B5EF4-FFF2-40B4-BE49-F238E27FC236}">
                <a16:creationId xmlns:a16="http://schemas.microsoft.com/office/drawing/2014/main" id="{AFCF5899-C1F5-2922-7522-2AC213EC4E23}"/>
              </a:ext>
            </a:extLst>
          </p:cNvPr>
          <p:cNvSpPr/>
          <p:nvPr/>
        </p:nvSpPr>
        <p:spPr>
          <a:xfrm>
            <a:off x="1521208" y="1406518"/>
            <a:ext cx="3039191" cy="1035050"/>
          </a:xfrm>
          <a:prstGeom prst="roundRect">
            <a:avLst/>
          </a:prstGeom>
          <a:solidFill>
            <a:srgbClr val="C9CDB3"/>
          </a:solidFill>
          <a:ln w="38100">
            <a:solidFill>
              <a:srgbClr val="565A3C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4000" b="1" dirty="0">
                <a:solidFill>
                  <a:srgbClr val="565A3C"/>
                </a:solidFill>
                <a:ea typeface="微軟正黑體" pitchFamily="34" charset="-120"/>
              </a:rPr>
              <a:t>     教學補充</a:t>
            </a:r>
            <a:endParaRPr lang="zh-TW" altLang="en-US" sz="6000" b="1" dirty="0">
              <a:solidFill>
                <a:srgbClr val="565A3C"/>
              </a:solidFill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2BFBA0-48E7-5DE7-3EBF-AAE72785C7C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105" y="1572197"/>
            <a:ext cx="648000" cy="648000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C0C0A951-5347-4DB7-5A62-ABDE7508B1C0}"/>
              </a:ext>
            </a:extLst>
          </p:cNvPr>
          <p:cNvGrpSpPr/>
          <p:nvPr/>
        </p:nvGrpSpPr>
        <p:grpSpPr>
          <a:xfrm>
            <a:off x="5439255" y="2409446"/>
            <a:ext cx="3248239" cy="684506"/>
            <a:chOff x="5439255" y="2779462"/>
            <a:chExt cx="3248239" cy="684506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F85AF44-96FA-2FAE-9F1E-A2492726FCB5}"/>
                </a:ext>
              </a:extLst>
            </p:cNvPr>
            <p:cNvSpPr/>
            <p:nvPr/>
          </p:nvSpPr>
          <p:spPr>
            <a:xfrm>
              <a:off x="5439255" y="2829003"/>
              <a:ext cx="3248239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形 11" descr="徽章 (勾號) 以實心填滿">
              <a:extLst>
                <a:ext uri="{FF2B5EF4-FFF2-40B4-BE49-F238E27FC236}">
                  <a16:creationId xmlns:a16="http://schemas.microsoft.com/office/drawing/2014/main" id="{4F25208C-F673-0D33-A01B-FBFD74BE9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7024" y="2779462"/>
              <a:ext cx="684506" cy="684506"/>
            </a:xfrm>
            <a:prstGeom prst="rect">
              <a:avLst/>
            </a:prstGeom>
          </p:spPr>
        </p:pic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FC09ACBB-CD7B-6306-12AD-2ED1618059BE}"/>
                </a:ext>
              </a:extLst>
            </p:cNvPr>
            <p:cNvSpPr/>
            <p:nvPr/>
          </p:nvSpPr>
          <p:spPr>
            <a:xfrm rot="5400000">
              <a:off x="6474902" y="3003462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hlinkClick r:id="rId9" action="ppaction://hlinksldjump"/>
              <a:extLst>
                <a:ext uri="{FF2B5EF4-FFF2-40B4-BE49-F238E27FC236}">
                  <a16:creationId xmlns:a16="http://schemas.microsoft.com/office/drawing/2014/main" id="{C7D1C351-702E-4CBA-E779-FC9D2E9EC13F}"/>
                </a:ext>
              </a:extLst>
            </p:cNvPr>
            <p:cNvSpPr txBox="1"/>
            <p:nvPr/>
          </p:nvSpPr>
          <p:spPr>
            <a:xfrm>
              <a:off x="5594368" y="2829003"/>
              <a:ext cx="303858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量詞補充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9357A42-394F-AF38-6256-4AE4D80226B5}"/>
              </a:ext>
            </a:extLst>
          </p:cNvPr>
          <p:cNvGrpSpPr/>
          <p:nvPr/>
        </p:nvGrpSpPr>
        <p:grpSpPr>
          <a:xfrm>
            <a:off x="5439255" y="3403220"/>
            <a:ext cx="3248239" cy="684506"/>
            <a:chOff x="5439255" y="3955557"/>
            <a:chExt cx="3248239" cy="684506"/>
          </a:xfrm>
        </p:grpSpPr>
        <p:sp>
          <p:nvSpPr>
            <p:cNvPr id="16" name="矩形 15">
              <a:hlinkClick r:id="rId10" action="ppaction://hlinksldjump"/>
              <a:extLst>
                <a:ext uri="{FF2B5EF4-FFF2-40B4-BE49-F238E27FC236}">
                  <a16:creationId xmlns:a16="http://schemas.microsoft.com/office/drawing/2014/main" id="{F8BAF1A1-DD3C-5298-8FE7-AD2C71CB1E36}"/>
                </a:ext>
              </a:extLst>
            </p:cNvPr>
            <p:cNvSpPr/>
            <p:nvPr/>
          </p:nvSpPr>
          <p:spPr>
            <a:xfrm>
              <a:off x="5439255" y="4005098"/>
              <a:ext cx="3248239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7" name="圖形 16" descr="徽章 (勾號) 以實心填滿">
              <a:extLst>
                <a:ext uri="{FF2B5EF4-FFF2-40B4-BE49-F238E27FC236}">
                  <a16:creationId xmlns:a16="http://schemas.microsoft.com/office/drawing/2014/main" id="{C7C121F4-AE0A-4946-6F3E-8B0E076D5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7024" y="3955557"/>
              <a:ext cx="684506" cy="684506"/>
            </a:xfrm>
            <a:prstGeom prst="rect">
              <a:avLst/>
            </a:prstGeom>
          </p:spPr>
        </p:pic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188EA766-03E1-3BEE-3FA1-280A63572121}"/>
                </a:ext>
              </a:extLst>
            </p:cNvPr>
            <p:cNvSpPr/>
            <p:nvPr/>
          </p:nvSpPr>
          <p:spPr>
            <a:xfrm rot="5400000">
              <a:off x="6474902" y="4179557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EFD5E444-FF78-D2EB-5B2E-8B71895E3359}"/>
                </a:ext>
              </a:extLst>
            </p:cNvPr>
            <p:cNvSpPr txBox="1"/>
            <p:nvPr/>
          </p:nvSpPr>
          <p:spPr>
            <a:xfrm>
              <a:off x="5594368" y="4005098"/>
              <a:ext cx="3038580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用法分辨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C485F88F-2AA2-9C11-D95F-C9A89581D506}"/>
              </a:ext>
            </a:extLst>
          </p:cNvPr>
          <p:cNvGrpSpPr/>
          <p:nvPr/>
        </p:nvGrpSpPr>
        <p:grpSpPr>
          <a:xfrm>
            <a:off x="5303118" y="4375096"/>
            <a:ext cx="4896545" cy="684506"/>
            <a:chOff x="5303118" y="5131003"/>
            <a:chExt cx="4896545" cy="684506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59F8AAC-DAF4-8969-0F97-BADDE07DB129}"/>
                </a:ext>
              </a:extLst>
            </p:cNvPr>
            <p:cNvSpPr/>
            <p:nvPr/>
          </p:nvSpPr>
          <p:spPr>
            <a:xfrm>
              <a:off x="5303118" y="5180544"/>
              <a:ext cx="4896545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形 25" descr="徽章 (勾號) 以實心填滿">
              <a:extLst>
                <a:ext uri="{FF2B5EF4-FFF2-40B4-BE49-F238E27FC236}">
                  <a16:creationId xmlns:a16="http://schemas.microsoft.com/office/drawing/2014/main" id="{8221B99F-708C-0051-9BDB-89D647038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7024" y="5131003"/>
              <a:ext cx="684506" cy="684506"/>
            </a:xfrm>
            <a:prstGeom prst="rect">
              <a:avLst/>
            </a:prstGeom>
          </p:spPr>
        </p:pic>
        <p:sp>
          <p:nvSpPr>
            <p:cNvPr id="27" name="等腰三角形 26">
              <a:extLst>
                <a:ext uri="{FF2B5EF4-FFF2-40B4-BE49-F238E27FC236}">
                  <a16:creationId xmlns:a16="http://schemas.microsoft.com/office/drawing/2014/main" id="{AF64EB2F-CA91-470A-A9B6-B76D7F0B5AFF}"/>
                </a:ext>
              </a:extLst>
            </p:cNvPr>
            <p:cNvSpPr/>
            <p:nvPr/>
          </p:nvSpPr>
          <p:spPr>
            <a:xfrm rot="5400000">
              <a:off x="6474902" y="5355003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文字方塊 27">
              <a:hlinkClick r:id="rId11" action="ppaction://hlinksldjump"/>
              <a:extLst>
                <a:ext uri="{FF2B5EF4-FFF2-40B4-BE49-F238E27FC236}">
                  <a16:creationId xmlns:a16="http://schemas.microsoft.com/office/drawing/2014/main" id="{CB1BB452-0538-A325-7B98-76524636865E}"/>
                </a:ext>
              </a:extLst>
            </p:cNvPr>
            <p:cNvSpPr txBox="1"/>
            <p:nvPr/>
          </p:nvSpPr>
          <p:spPr>
            <a:xfrm>
              <a:off x="5594367" y="5180544"/>
              <a:ext cx="4605295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與量詞有關的俗諺</a:t>
              </a:r>
            </a:p>
          </p:txBody>
        </p:sp>
      </p:grpSp>
      <p:pic>
        <p:nvPicPr>
          <p:cNvPr id="29" name="圖形 28" descr="配有手機和計算機的筆記型電腦">
            <a:extLst>
              <a:ext uri="{FF2B5EF4-FFF2-40B4-BE49-F238E27FC236}">
                <a16:creationId xmlns:a16="http://schemas.microsoft.com/office/drawing/2014/main" id="{AB88891B-8FF8-A7B4-A908-67D49F53E8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44644" y="2055956"/>
            <a:ext cx="5067834" cy="5067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1BED172A-B4AF-B6DD-1562-9C29D9B378E6}"/>
              </a:ext>
            </a:extLst>
          </p:cNvPr>
          <p:cNvGrpSpPr/>
          <p:nvPr/>
        </p:nvGrpSpPr>
        <p:grpSpPr>
          <a:xfrm>
            <a:off x="5439255" y="5366787"/>
            <a:ext cx="2816192" cy="684506"/>
            <a:chOff x="5439256" y="3955557"/>
            <a:chExt cx="2816192" cy="684506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CB4BEF4-09D8-F589-295B-26D03EE46E04}"/>
                </a:ext>
              </a:extLst>
            </p:cNvPr>
            <p:cNvSpPr/>
            <p:nvPr/>
          </p:nvSpPr>
          <p:spPr>
            <a:xfrm>
              <a:off x="5439256" y="4005098"/>
              <a:ext cx="2816192" cy="584775"/>
            </a:xfrm>
            <a:prstGeom prst="rect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2" name="圖形 31" descr="徽章 (勾號) 以實心填滿">
              <a:extLst>
                <a:ext uri="{FF2B5EF4-FFF2-40B4-BE49-F238E27FC236}">
                  <a16:creationId xmlns:a16="http://schemas.microsoft.com/office/drawing/2014/main" id="{06FE2E3D-CAD0-FB8F-7DB8-1C09398CF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67024" y="3955557"/>
              <a:ext cx="684506" cy="684506"/>
            </a:xfrm>
            <a:prstGeom prst="rect">
              <a:avLst/>
            </a:prstGeom>
          </p:spPr>
        </p:pic>
        <p:sp>
          <p:nvSpPr>
            <p:cNvPr id="33" name="等腰三角形 32">
              <a:extLst>
                <a:ext uri="{FF2B5EF4-FFF2-40B4-BE49-F238E27FC236}">
                  <a16:creationId xmlns:a16="http://schemas.microsoft.com/office/drawing/2014/main" id="{2BBB891F-3093-58B2-1476-FF79184D9E4C}"/>
                </a:ext>
              </a:extLst>
            </p:cNvPr>
            <p:cNvSpPr/>
            <p:nvPr/>
          </p:nvSpPr>
          <p:spPr>
            <a:xfrm rot="5400000">
              <a:off x="6474902" y="4179557"/>
              <a:ext cx="283681" cy="244553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>
              <a:hlinkClick r:id="rId14" action="ppaction://hlinksldjump"/>
              <a:extLst>
                <a:ext uri="{FF2B5EF4-FFF2-40B4-BE49-F238E27FC236}">
                  <a16:creationId xmlns:a16="http://schemas.microsoft.com/office/drawing/2014/main" id="{219DDD02-573B-2C32-096B-DD1F6EB84C98}"/>
                </a:ext>
              </a:extLst>
            </p:cNvPr>
            <p:cNvSpPr txBox="1"/>
            <p:nvPr/>
          </p:nvSpPr>
          <p:spPr>
            <a:xfrm>
              <a:off x="5594368" y="4005098"/>
              <a:ext cx="2661079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1116000"/>
              <a:r>
                <a:rPr lang="zh-TW" altLang="en-US" sz="3200" b="1" dirty="0">
                  <a:solidFill>
                    <a:schemeClr val="accent4">
                      <a:lumMod val="50000"/>
                    </a:schemeClr>
                  </a:solidFill>
                  <a:latin typeface="台灣楷體" panose="02010604000101010101" pitchFamily="2" charset="-120"/>
                  <a:ea typeface="台灣楷體" panose="02010604000101010101" pitchFamily="2" charset="-120"/>
                </a:rPr>
                <a:t>繞口令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995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自訂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B45F06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自訂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997339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13171</TotalTime>
  <Words>1523</Words>
  <Application>Microsoft Office PowerPoint</Application>
  <PresentationFormat>自訂</PresentationFormat>
  <Paragraphs>335</Paragraphs>
  <Slides>31</Slides>
  <Notes>30</Notes>
  <HiddenSlides>9</HiddenSlides>
  <MMClips>43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40" baseType="lpstr">
      <vt:lpstr>微軟正黑體</vt:lpstr>
      <vt:lpstr>Times New Roman</vt:lpstr>
      <vt:lpstr>Calibri</vt:lpstr>
      <vt:lpstr>台灣楷體</vt:lpstr>
      <vt:lpstr>標楷體</vt:lpstr>
      <vt:lpstr>Arial</vt:lpstr>
      <vt:lpstr>Taiwanese Serif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KingAn</dc:creator>
  <cp:lastModifiedBy>365 KA</cp:lastModifiedBy>
  <cp:revision>426</cp:revision>
  <dcterms:created xsi:type="dcterms:W3CDTF">2022-06-21T07:05:17Z</dcterms:created>
  <dcterms:modified xsi:type="dcterms:W3CDTF">2023-02-22T09:01:24Z</dcterms:modified>
</cp:coreProperties>
</file>